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slideLayouts/slideLayout29.xml" ContentType="application/vnd.openxmlformats-officedocument.presentationml.slideLayout+xml"/>
  <Override PartName="/ppt/theme/theme26.xml" ContentType="application/vnd.openxmlformats-officedocument.theme+xml"/>
  <Override PartName="/ppt/slideLayouts/slideLayout30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  <p:sldMasterId id="2147483710" r:id="rId2"/>
    <p:sldMasterId id="2147483718" r:id="rId3"/>
    <p:sldMasterId id="2147483720" r:id="rId4"/>
    <p:sldMasterId id="2147483722" r:id="rId5"/>
    <p:sldMasterId id="2147483724" r:id="rId6"/>
    <p:sldMasterId id="2147483730" r:id="rId7"/>
    <p:sldMasterId id="2147483732" r:id="rId8"/>
    <p:sldMasterId id="2147483734" r:id="rId9"/>
    <p:sldMasterId id="2147483736" r:id="rId10"/>
    <p:sldMasterId id="2147483738" r:id="rId11"/>
    <p:sldMasterId id="2147483748" r:id="rId12"/>
    <p:sldMasterId id="2147483750" r:id="rId13"/>
    <p:sldMasterId id="2147483752" r:id="rId14"/>
    <p:sldMasterId id="2147483754" r:id="rId15"/>
    <p:sldMasterId id="2147483756" r:id="rId16"/>
    <p:sldMasterId id="2147483758" r:id="rId17"/>
    <p:sldMasterId id="2147483760" r:id="rId18"/>
    <p:sldMasterId id="2147483762" r:id="rId19"/>
    <p:sldMasterId id="2147483764" r:id="rId20"/>
    <p:sldMasterId id="2147483768" r:id="rId21"/>
    <p:sldMasterId id="2147483770" r:id="rId22"/>
    <p:sldMasterId id="2147483772" r:id="rId23"/>
    <p:sldMasterId id="2147483810" r:id="rId24"/>
    <p:sldMasterId id="2147483828" r:id="rId25"/>
    <p:sldMasterId id="2147483840" r:id="rId26"/>
    <p:sldMasterId id="2147483870" r:id="rId27"/>
  </p:sldMasterIdLst>
  <p:notesMasterIdLst>
    <p:notesMasterId r:id="rId110"/>
  </p:notesMasterIdLst>
  <p:handoutMasterIdLst>
    <p:handoutMasterId r:id="rId111"/>
  </p:handoutMasterIdLst>
  <p:sldIdLst>
    <p:sldId id="256" r:id="rId28"/>
    <p:sldId id="300" r:id="rId29"/>
    <p:sldId id="305" r:id="rId30"/>
    <p:sldId id="370" r:id="rId31"/>
    <p:sldId id="306" r:id="rId32"/>
    <p:sldId id="302" r:id="rId33"/>
    <p:sldId id="307" r:id="rId34"/>
    <p:sldId id="310" r:id="rId35"/>
    <p:sldId id="374" r:id="rId36"/>
    <p:sldId id="375" r:id="rId37"/>
    <p:sldId id="376" r:id="rId38"/>
    <p:sldId id="311" r:id="rId39"/>
    <p:sldId id="312" r:id="rId40"/>
    <p:sldId id="313" r:id="rId41"/>
    <p:sldId id="377" r:id="rId42"/>
    <p:sldId id="314" r:id="rId43"/>
    <p:sldId id="315" r:id="rId44"/>
    <p:sldId id="380" r:id="rId45"/>
    <p:sldId id="381" r:id="rId46"/>
    <p:sldId id="382" r:id="rId47"/>
    <p:sldId id="462" r:id="rId48"/>
    <p:sldId id="463" r:id="rId49"/>
    <p:sldId id="464" r:id="rId50"/>
    <p:sldId id="316" r:id="rId51"/>
    <p:sldId id="317" r:id="rId52"/>
    <p:sldId id="383" r:id="rId53"/>
    <p:sldId id="318" r:id="rId54"/>
    <p:sldId id="319" r:id="rId55"/>
    <p:sldId id="320" r:id="rId56"/>
    <p:sldId id="321" r:id="rId57"/>
    <p:sldId id="384" r:id="rId58"/>
    <p:sldId id="322" r:id="rId59"/>
    <p:sldId id="323" r:id="rId60"/>
    <p:sldId id="389" r:id="rId61"/>
    <p:sldId id="324" r:id="rId62"/>
    <p:sldId id="390" r:id="rId63"/>
    <p:sldId id="391" r:id="rId64"/>
    <p:sldId id="392" r:id="rId65"/>
    <p:sldId id="459" r:id="rId66"/>
    <p:sldId id="325" r:id="rId67"/>
    <p:sldId id="326" r:id="rId68"/>
    <p:sldId id="393" r:id="rId69"/>
    <p:sldId id="394" r:id="rId70"/>
    <p:sldId id="395" r:id="rId71"/>
    <p:sldId id="396" r:id="rId72"/>
    <p:sldId id="327" r:id="rId73"/>
    <p:sldId id="328" r:id="rId74"/>
    <p:sldId id="397" r:id="rId75"/>
    <p:sldId id="329" r:id="rId76"/>
    <p:sldId id="330" r:id="rId77"/>
    <p:sldId id="399" r:id="rId78"/>
    <p:sldId id="460" r:id="rId79"/>
    <p:sldId id="331" r:id="rId80"/>
    <p:sldId id="332" r:id="rId81"/>
    <p:sldId id="367" r:id="rId82"/>
    <p:sldId id="467" r:id="rId83"/>
    <p:sldId id="333" r:id="rId84"/>
    <p:sldId id="334" r:id="rId85"/>
    <p:sldId id="400" r:id="rId86"/>
    <p:sldId id="335" r:id="rId87"/>
    <p:sldId id="336" r:id="rId88"/>
    <p:sldId id="401" r:id="rId89"/>
    <p:sldId id="337" r:id="rId90"/>
    <p:sldId id="338" r:id="rId91"/>
    <p:sldId id="339" r:id="rId92"/>
    <p:sldId id="349" r:id="rId93"/>
    <p:sldId id="420" r:id="rId94"/>
    <p:sldId id="350" r:id="rId95"/>
    <p:sldId id="351" r:id="rId96"/>
    <p:sldId id="356" r:id="rId97"/>
    <p:sldId id="357" r:id="rId98"/>
    <p:sldId id="358" r:id="rId99"/>
    <p:sldId id="359" r:id="rId100"/>
    <p:sldId id="429" r:id="rId101"/>
    <p:sldId id="360" r:id="rId102"/>
    <p:sldId id="363" r:id="rId103"/>
    <p:sldId id="435" r:id="rId104"/>
    <p:sldId id="364" r:id="rId105"/>
    <p:sldId id="365" r:id="rId106"/>
    <p:sldId id="366" r:id="rId107"/>
    <p:sldId id="450" r:id="rId108"/>
    <p:sldId id="468" r:id="rId109"/>
  </p:sldIdLst>
  <p:sldSz cx="9144000" cy="6858000" type="screen4x3"/>
  <p:notesSz cx="6858000" cy="9144000"/>
  <p:custDataLst>
    <p:tags r:id="rId1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1">
          <p15:clr>
            <a:srgbClr val="A4A3A4"/>
          </p15:clr>
        </p15:guide>
        <p15:guide id="2" orient="horz" pos="2168">
          <p15:clr>
            <a:srgbClr val="A4A3A4"/>
          </p15:clr>
        </p15:guide>
        <p15:guide id="3" pos="2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F8E"/>
    <a:srgbClr val="D2B239"/>
    <a:srgbClr val="EFC335"/>
    <a:srgbClr val="9D002D"/>
    <a:srgbClr val="D9CB27"/>
    <a:srgbClr val="C9C439"/>
    <a:srgbClr val="ADAE2B"/>
    <a:srgbClr val="B2B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 autoAdjust="0"/>
    <p:restoredTop sz="90400" autoAdjust="0"/>
  </p:normalViewPr>
  <p:slideViewPr>
    <p:cSldViewPr snapToGrid="0" showGuides="1">
      <p:cViewPr>
        <p:scale>
          <a:sx n="100" d="100"/>
          <a:sy n="100" d="100"/>
        </p:scale>
        <p:origin x="1746" y="96"/>
      </p:cViewPr>
      <p:guideLst>
        <p:guide orient="horz" pos="1291"/>
        <p:guide orient="horz" pos="2168"/>
        <p:guide pos="2883"/>
      </p:guideLst>
    </p:cSldViewPr>
  </p:slideViewPr>
  <p:outlineViewPr>
    <p:cViewPr>
      <p:scale>
        <a:sx n="33" d="100"/>
        <a:sy n="33" d="100"/>
      </p:scale>
      <p:origin x="0" y="452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-32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63" Type="http://schemas.openxmlformats.org/officeDocument/2006/relationships/slide" Target="slides/slide36.xml"/><Relationship Id="rId68" Type="http://schemas.openxmlformats.org/officeDocument/2006/relationships/slide" Target="slides/slide41.xml"/><Relationship Id="rId84" Type="http://schemas.openxmlformats.org/officeDocument/2006/relationships/slide" Target="slides/slide57.xml"/><Relationship Id="rId89" Type="http://schemas.openxmlformats.org/officeDocument/2006/relationships/slide" Target="slides/slide62.xml"/><Relationship Id="rId112" Type="http://schemas.openxmlformats.org/officeDocument/2006/relationships/tags" Target="tags/tag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74" Type="http://schemas.openxmlformats.org/officeDocument/2006/relationships/slide" Target="slides/slide47.xml"/><Relationship Id="rId79" Type="http://schemas.openxmlformats.org/officeDocument/2006/relationships/slide" Target="slides/slide52.xml"/><Relationship Id="rId102" Type="http://schemas.openxmlformats.org/officeDocument/2006/relationships/slide" Target="slides/slide7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3.xml"/><Relationship Id="rId95" Type="http://schemas.openxmlformats.org/officeDocument/2006/relationships/slide" Target="slides/slide68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64" Type="http://schemas.openxmlformats.org/officeDocument/2006/relationships/slide" Target="slides/slide37.xml"/><Relationship Id="rId69" Type="http://schemas.openxmlformats.org/officeDocument/2006/relationships/slide" Target="slides/slide42.xml"/><Relationship Id="rId113" Type="http://schemas.openxmlformats.org/officeDocument/2006/relationships/presProps" Target="presProps.xml"/><Relationship Id="rId80" Type="http://schemas.openxmlformats.org/officeDocument/2006/relationships/slide" Target="slides/slide53.xml"/><Relationship Id="rId85" Type="http://schemas.openxmlformats.org/officeDocument/2006/relationships/slide" Target="slides/slide5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59" Type="http://schemas.openxmlformats.org/officeDocument/2006/relationships/slide" Target="slides/slide32.xml"/><Relationship Id="rId103" Type="http://schemas.openxmlformats.org/officeDocument/2006/relationships/slide" Target="slides/slide76.xml"/><Relationship Id="rId108" Type="http://schemas.openxmlformats.org/officeDocument/2006/relationships/slide" Target="slides/slide81.xml"/><Relationship Id="rId54" Type="http://schemas.openxmlformats.org/officeDocument/2006/relationships/slide" Target="slides/slide27.xml"/><Relationship Id="rId70" Type="http://schemas.openxmlformats.org/officeDocument/2006/relationships/slide" Target="slides/slide43.xml"/><Relationship Id="rId75" Type="http://schemas.openxmlformats.org/officeDocument/2006/relationships/slide" Target="slides/slide48.xml"/><Relationship Id="rId91" Type="http://schemas.openxmlformats.org/officeDocument/2006/relationships/slide" Target="slides/slide64.xml"/><Relationship Id="rId96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6" Type="http://schemas.openxmlformats.org/officeDocument/2006/relationships/slide" Target="slides/slide79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slide" Target="slides/slide46.xml"/><Relationship Id="rId78" Type="http://schemas.openxmlformats.org/officeDocument/2006/relationships/slide" Target="slides/slide51.xml"/><Relationship Id="rId81" Type="http://schemas.openxmlformats.org/officeDocument/2006/relationships/slide" Target="slides/slide54.xml"/><Relationship Id="rId86" Type="http://schemas.openxmlformats.org/officeDocument/2006/relationships/slide" Target="slides/slide59.xml"/><Relationship Id="rId94" Type="http://schemas.openxmlformats.org/officeDocument/2006/relationships/slide" Target="slides/slide67.xml"/><Relationship Id="rId99" Type="http://schemas.openxmlformats.org/officeDocument/2006/relationships/slide" Target="slides/slide72.xml"/><Relationship Id="rId101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2.xml"/><Relationship Id="rId109" Type="http://schemas.openxmlformats.org/officeDocument/2006/relationships/slide" Target="slides/slide8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76" Type="http://schemas.openxmlformats.org/officeDocument/2006/relationships/slide" Target="slides/slide49.xml"/><Relationship Id="rId97" Type="http://schemas.openxmlformats.org/officeDocument/2006/relationships/slide" Target="slides/slide70.xml"/><Relationship Id="rId104" Type="http://schemas.openxmlformats.org/officeDocument/2006/relationships/slide" Target="slides/slide7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4.xml"/><Relationship Id="rId92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66" Type="http://schemas.openxmlformats.org/officeDocument/2006/relationships/slide" Target="slides/slide39.xml"/><Relationship Id="rId87" Type="http://schemas.openxmlformats.org/officeDocument/2006/relationships/slide" Target="slides/slide60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34.xml"/><Relationship Id="rId82" Type="http://schemas.openxmlformats.org/officeDocument/2006/relationships/slide" Target="slides/slide5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56" Type="http://schemas.openxmlformats.org/officeDocument/2006/relationships/slide" Target="slides/slide29.xml"/><Relationship Id="rId77" Type="http://schemas.openxmlformats.org/officeDocument/2006/relationships/slide" Target="slides/slide50.xml"/><Relationship Id="rId100" Type="http://schemas.openxmlformats.org/officeDocument/2006/relationships/slide" Target="slides/slide73.xml"/><Relationship Id="rId105" Type="http://schemas.openxmlformats.org/officeDocument/2006/relationships/slide" Target="slides/slide7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93" Type="http://schemas.openxmlformats.org/officeDocument/2006/relationships/slide" Target="slides/slide66.xml"/><Relationship Id="rId98" Type="http://schemas.openxmlformats.org/officeDocument/2006/relationships/slide" Target="slides/slide7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9.xml"/><Relationship Id="rId67" Type="http://schemas.openxmlformats.org/officeDocument/2006/relationships/slide" Target="slides/slide40.xml"/><Relationship Id="rId11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62" Type="http://schemas.openxmlformats.org/officeDocument/2006/relationships/slide" Target="slides/slide35.xml"/><Relationship Id="rId83" Type="http://schemas.openxmlformats.org/officeDocument/2006/relationships/slide" Target="slides/slide56.xml"/><Relationship Id="rId88" Type="http://schemas.openxmlformats.org/officeDocument/2006/relationships/slide" Target="slides/slide61.xml"/><Relationship Id="rId11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2.xml"/><Relationship Id="rId1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428B83D0-9A38-8449-8AD4-55F227EFFF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72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8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8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51450E68-1DA1-7749-89F8-62C3E1ECFD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0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B257163-1558-CA4A-AD2B-45286935218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9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18.4b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lac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operon in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E. coli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regulated synthesis of inducible enzymes (part 2: lactose present)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80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5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8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6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18.5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Positive control of the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lac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operon by </a:t>
            </a:r>
            <a:r>
              <a:rPr lang="en-US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catabolite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activator protein (CAP)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8749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1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18.6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Stages in gene expression that can be regulated in eukaryotic cells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718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18.6a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Stages in gene expression that can be regulated in eukaryotic cells (part 1: nucleus)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600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18.6b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Stages in gene expression that can be regulated in eukaryotic cells (part 2: cytoplasm)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051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3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08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18.7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simple model of histone tails and the effect of histone acetylation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719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02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18.8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eukaryotic gene and its transcript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8380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77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18.9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structure of </a:t>
            </a:r>
            <a:r>
              <a:rPr lang="en-US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MyoD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an activator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45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48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18.10-1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model for the action of enhancers and transcription activators (step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719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18.10-2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model for the action of enhancers and transcription activators (step 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8281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18.10-3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model for the action of enhancers and transcription activators (step 3)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286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40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0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18.2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Regulation of a metabolic pathway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3797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5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18.11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Cell type–specific transcription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6615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18.11a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Cell type–specific transcription (part 1: DNA)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4330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18.11b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Cell type–specific transcription (part 2: liver cell nucleus)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4256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18.11c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Cell type–specific transcription (part 3: lens cell nucleus)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930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18.12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Chromosomal interactions in the interphase nucleus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4391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18.13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Alternative RNA splicing of the troponin T gene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681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18.14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Regulation of gene expression by </a:t>
            </a:r>
            <a:r>
              <a:rPr lang="en-US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miRNAs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7035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18.15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Condensation of chromatin at the centromere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46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18.20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Abnormal pattern formation in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Drosophila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35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588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18.23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Genetic changes that can turn proto-oncogenes into oncogenes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7934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18.26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 multistep model for the development of colorectal cancer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728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18.UN09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Summary of key concepts: eukaryotic regulation of gene expression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52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5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18.4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lac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operon in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E. coli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regulated synthesis of inducible enzymes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647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18.4a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lac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operon in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E. coli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regulated synthesis of inducible enzymes (part 1: lactose absent)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643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2014 Pearson Education, Inc.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3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9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1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4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27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8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26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5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>
                <a:srgbClr val="FF6600"/>
              </a:buClr>
              <a:defRPr/>
            </a:lvl1pPr>
            <a:lvl2pPr marL="740664" indent="-283464">
              <a:buClr>
                <a:srgbClr val="FF6600"/>
              </a:buClr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9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3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76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14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66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85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7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48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6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2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7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9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0913" y="1272910"/>
            <a:ext cx="8499249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2014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4" r:id="rId3"/>
    <p:sldLayoutId id="2147483705" r:id="rId4"/>
  </p:sldLayoutIdLst>
  <p:timing>
    <p:tnLst>
      <p:par>
        <p:cTn id="1" dur="indefinite" restart="never" nodeType="tmRoot"/>
      </p:par>
    </p:tnLst>
  </p:timing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347472" indent="-347472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8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740664" indent="-283464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8426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79413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9613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82633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51873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11562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6914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4775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6035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7469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2182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63992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516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00229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3213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248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5272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5133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88481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8080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02255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039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437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4963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498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hyperlink" Target="http://www.mediaresource.org/instruct.ht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lagCount" hidden="1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8255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latin typeface="Tahoma" charset="0"/>
              </a:rPr>
              <a:t>0</a:t>
            </a:r>
          </a:p>
        </p:txBody>
      </p:sp>
      <p:sp>
        <p:nvSpPr>
          <p:cNvPr id="3075" name="Text Box 11"/>
          <p:cNvSpPr txBox="1">
            <a:spLocks noChangeArrowheads="1"/>
          </p:cNvSpPr>
          <p:nvPr/>
        </p:nvSpPr>
        <p:spPr bwMode="auto">
          <a:xfrm>
            <a:off x="-23373" y="1633538"/>
            <a:ext cx="15865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600" dirty="0" smtClean="0">
                <a:solidFill>
                  <a:srgbClr val="D2B239"/>
                </a:solidFill>
              </a:rPr>
              <a:t>18</a:t>
            </a:r>
            <a:endParaRPr lang="en-US" sz="9600" dirty="0">
              <a:solidFill>
                <a:srgbClr val="D2B239"/>
              </a:solidFill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195638"/>
            <a:ext cx="2808288" cy="1747837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/>
          <a:p>
            <a:pPr marL="152400" indent="0" eaLnBrk="1" hangingPunct="1">
              <a:buClr>
                <a:schemeClr val="tx2"/>
              </a:buClr>
              <a:buFont typeface="Wingdings" charset="0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Regulation</a:t>
            </a:r>
            <a:b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of Gene Expression</a:t>
            </a:r>
            <a:endParaRPr lang="en-US" sz="3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127000" y="3054060"/>
            <a:ext cx="1314380" cy="24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9223" descr="18_04aLacOper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9"/>
          <a:stretch/>
        </p:blipFill>
        <p:spPr>
          <a:xfrm>
            <a:off x="1859280" y="1591056"/>
            <a:ext cx="5425440" cy="3502779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18.4a</a:t>
            </a:r>
            <a:endParaRPr lang="en-US" sz="1200" dirty="0"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029760" y="1596734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901010" y="1960130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441334" y="1575284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Regulatory 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gene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1905138" y="3227567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2458376" y="3466941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4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539827" y="3074744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456007" y="1938649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Operator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795184" y="3504517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847371" y="4261861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Active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6320933" y="2614780"/>
            <a:ext cx="520207" cy="54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No 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made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6269022" y="2312252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err="1" smtClean="0">
                <a:solidFill>
                  <a:srgbClr val="000000"/>
                </a:solidFill>
                <a:latin typeface="Arial" charset="0"/>
              </a:rPr>
              <a:t>IacZ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894415" y="4849202"/>
            <a:ext cx="3568190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(a) Lactose absent, repressor active, operon off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1912436" y="4252380"/>
            <a:ext cx="72105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953236" y="2311076"/>
            <a:ext cx="569722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FFFFFF"/>
                </a:solidFill>
                <a:latin typeface="Arial" charset="0"/>
              </a:rPr>
              <a:t>lac</a:t>
            </a:r>
            <a:endParaRPr lang="en-US" sz="1400" i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3224403" y="2311074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spc="6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endParaRPr lang="en-US" sz="1400" i="1" spc="6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918710" y="1962739"/>
            <a:ext cx="199319" cy="3528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0" name="Straight Connector 9219"/>
          <p:cNvCxnSpPr/>
          <p:nvPr/>
        </p:nvCxnSpPr>
        <p:spPr bwMode="auto">
          <a:xfrm flipV="1">
            <a:off x="5654279" y="2155928"/>
            <a:ext cx="95062" cy="1406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2" name="Straight Connector 9221"/>
          <p:cNvCxnSpPr/>
          <p:nvPr/>
        </p:nvCxnSpPr>
        <p:spPr bwMode="auto">
          <a:xfrm flipH="1">
            <a:off x="4224549" y="3208105"/>
            <a:ext cx="190125" cy="35742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Left Brace 43"/>
          <p:cNvSpPr/>
          <p:nvPr/>
        </p:nvSpPr>
        <p:spPr bwMode="auto">
          <a:xfrm rot="5400000">
            <a:off x="4334279" y="1078615"/>
            <a:ext cx="184312" cy="1696110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8_04bLacOper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"/>
          <a:stretch/>
        </p:blipFill>
        <p:spPr>
          <a:xfrm>
            <a:off x="298704" y="926592"/>
            <a:ext cx="8546592" cy="483322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18.4b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4798838" y="-1972072"/>
            <a:ext cx="141292" cy="6421474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063717" y="2479386"/>
            <a:ext cx="0" cy="209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5294451" y="2479386"/>
            <a:ext cx="0" cy="209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480259" y="1603687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err="1" smtClean="0">
                <a:solidFill>
                  <a:srgbClr val="000000"/>
                </a:solidFill>
                <a:latin typeface="Arial" charset="0"/>
              </a:rPr>
              <a:t>lacZ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812562" y="1603686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err="1" smtClean="0">
                <a:solidFill>
                  <a:srgbClr val="000000"/>
                </a:solidFill>
                <a:latin typeface="Arial" charset="0"/>
              </a:rPr>
              <a:t>lacY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7415067" y="1592241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err="1" smtClean="0">
                <a:solidFill>
                  <a:srgbClr val="000000"/>
                </a:solidFill>
                <a:latin typeface="Arial" charset="0"/>
              </a:rPr>
              <a:t>lacA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46789" y="5513399"/>
            <a:ext cx="381774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(b) Lactose present, repressor inactive, operon 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60946" y="2778026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4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32559" y="931161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923286" y="2106173"/>
            <a:ext cx="1283163" cy="20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RNA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340479" y="2160184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1639081" y="2371555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4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53707" y="3196561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2593836" y="4161660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Inactive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1013423" y="4981152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err="1" smtClean="0">
                <a:solidFill>
                  <a:srgbClr val="000000"/>
                </a:solidFill>
                <a:latin typeface="Arial" charset="0"/>
              </a:rPr>
              <a:t>Allolactose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(inducer)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683416" y="2687638"/>
            <a:ext cx="722865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mRNA 5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</a:p>
          <a:p>
            <a:pPr eaLnBrk="0" hangingPunct="0"/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48907" y="1586758"/>
            <a:ext cx="1143653" cy="211342"/>
            <a:chOff x="1775982" y="1580408"/>
            <a:chExt cx="1143653" cy="211342"/>
          </a:xfrm>
        </p:grpSpPr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1775982" y="1580408"/>
              <a:ext cx="60526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dirty="0" smtClean="0">
                  <a:solidFill>
                    <a:srgbClr val="FFFFFF"/>
                  </a:solidFill>
                  <a:latin typeface="Arial" charset="0"/>
                </a:rPr>
                <a:t>lac</a:t>
              </a:r>
              <a:endParaRPr lang="en-US" sz="1400" i="1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2052207" y="1580408"/>
              <a:ext cx="86742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spc="600" dirty="0" smtClean="0">
                  <a:solidFill>
                    <a:srgbClr val="FFFFFF"/>
                  </a:solidFill>
                  <a:latin typeface="Times New Roman"/>
                  <a:cs typeface="Times New Roman"/>
                </a:rPr>
                <a:t>I</a:t>
              </a:r>
              <a:endParaRPr lang="en-US" sz="140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544963" y="2257338"/>
            <a:ext cx="1103420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Start codon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780242" y="2257338"/>
            <a:ext cx="1103420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Stop codon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845312" y="3710429"/>
            <a:ext cx="78221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err="1" smtClean="0">
                <a:solidFill>
                  <a:srgbClr val="FFFFFF"/>
                </a:solidFill>
                <a:latin typeface="Arial" charset="0"/>
              </a:rPr>
              <a:t>Permease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267870" y="3706980"/>
            <a:ext cx="126886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err="1" smtClean="0">
                <a:solidFill>
                  <a:srgbClr val="FFFFFF"/>
                </a:solidFill>
                <a:latin typeface="Arial" charset="0"/>
              </a:rPr>
              <a:t>Transacetylase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927495" y="3716365"/>
            <a:ext cx="126886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Symbol Std"/>
                <a:cs typeface="Symbol Std"/>
              </a:rPr>
              <a:t>β</a:t>
            </a: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-</a:t>
            </a:r>
            <a:r>
              <a:rPr lang="en-US" sz="1400" dirty="0" err="1" smtClean="0">
                <a:solidFill>
                  <a:srgbClr val="FFFFFF"/>
                </a:solidFill>
                <a:latin typeface="Arial" charset="0"/>
              </a:rPr>
              <a:t>Galactosidase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H="1">
            <a:off x="2497667" y="1979854"/>
            <a:ext cx="92850" cy="1791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>
            <a:off x="4216117" y="2631786"/>
            <a:ext cx="0" cy="209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319357" y="920841"/>
            <a:ext cx="1283163" cy="20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 operon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Inducible enzymes usually function in catabolic pathways; their synthesis is induced by a</a:t>
            </a:r>
            <a:br>
              <a:rPr lang="en-US" dirty="0" smtClean="0"/>
            </a:br>
            <a:r>
              <a:rPr lang="en-US" dirty="0" smtClean="0"/>
              <a:t>chemical </a:t>
            </a:r>
            <a:r>
              <a:rPr lang="en-US" dirty="0" smtClean="0"/>
              <a:t>signal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541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Positive Gene Regulation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operons are also subject to positive control through a stimulatory protein, such as </a:t>
            </a:r>
            <a:r>
              <a:rPr lang="en-US" dirty="0" err="1" smtClean="0"/>
              <a:t>catabolite</a:t>
            </a:r>
            <a:r>
              <a:rPr lang="en-US" dirty="0" smtClean="0"/>
              <a:t> activator protein (CAP), an </a:t>
            </a:r>
            <a:r>
              <a:rPr lang="en-US" b="1" dirty="0" smtClean="0"/>
              <a:t>activator</a:t>
            </a:r>
            <a:r>
              <a:rPr lang="en-US" dirty="0" smtClean="0"/>
              <a:t> of transcription</a:t>
            </a:r>
          </a:p>
          <a:p>
            <a:r>
              <a:rPr lang="en-US" dirty="0" smtClean="0"/>
              <a:t>When glucose (a preferred food source of </a:t>
            </a:r>
            <a:r>
              <a:rPr lang="en-US" i="1" dirty="0" smtClean="0"/>
              <a:t>E. coli</a:t>
            </a:r>
            <a:r>
              <a:rPr lang="en-US" dirty="0" smtClean="0"/>
              <a:t>) is scarce, CAP is activated by binding with </a:t>
            </a:r>
            <a:r>
              <a:rPr lang="en-US" b="1" dirty="0" smtClean="0"/>
              <a:t>cyclic AMP (</a:t>
            </a:r>
            <a:r>
              <a:rPr lang="en-US" b="1" dirty="0" err="1" smtClean="0"/>
              <a:t>cAMP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Activated CAP attaches to the promoter of the </a:t>
            </a:r>
            <a:r>
              <a:rPr lang="en-US" i="1" dirty="0" smtClean="0"/>
              <a:t>lac</a:t>
            </a:r>
            <a:r>
              <a:rPr lang="en-US" dirty="0" smtClean="0"/>
              <a:t> operon and increases the affinity of RNA polymerase, thus accelerating transcription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076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glucose levels increase, CAP detaches from the </a:t>
            </a:r>
            <a:r>
              <a:rPr lang="en-US" i="1" dirty="0" smtClean="0"/>
              <a:t>lac</a:t>
            </a:r>
            <a:r>
              <a:rPr lang="en-US" dirty="0" smtClean="0"/>
              <a:t> operon, and transcription returns to a normal rate</a:t>
            </a:r>
          </a:p>
          <a:p>
            <a:r>
              <a:rPr lang="en-US" dirty="0" smtClean="0"/>
              <a:t>CAP helps regulate other operons that encode enzymes used in catabolic pathways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73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18_05_LacOperonCAP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9"/>
          <a:stretch/>
        </p:blipFill>
        <p:spPr>
          <a:xfrm>
            <a:off x="2231136" y="218570"/>
            <a:ext cx="4681728" cy="639213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18.5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4113030" y="227779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2372906" y="577296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819814" y="456036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Operator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738324" y="659906"/>
            <a:ext cx="109713" cy="265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740933" y="1165258"/>
            <a:ext cx="541916" cy="119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3691502" y="1012404"/>
            <a:ext cx="290584" cy="2798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718408" y="4370435"/>
            <a:ext cx="274441" cy="2798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5687926" y="4413487"/>
            <a:ext cx="333634" cy="2475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28281" y="2691419"/>
            <a:ext cx="182961" cy="1345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Left Brace 20"/>
          <p:cNvSpPr/>
          <p:nvPr/>
        </p:nvSpPr>
        <p:spPr bwMode="auto">
          <a:xfrm rot="5400000">
            <a:off x="4411956" y="-234389"/>
            <a:ext cx="184312" cy="1502733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2" name="Left Brace 21"/>
          <p:cNvSpPr/>
          <p:nvPr/>
        </p:nvSpPr>
        <p:spPr bwMode="auto">
          <a:xfrm rot="5400000">
            <a:off x="4416041" y="3289813"/>
            <a:ext cx="184312" cy="1502733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4125287" y="3756063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385157" y="3942233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2250411" y="1206238"/>
            <a:ext cx="1584016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CAP-binding site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348406" y="1830979"/>
            <a:ext cx="501885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cAMP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533083" y="1610459"/>
            <a:ext cx="542719" cy="37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Active</a:t>
            </a:r>
          </a:p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CAP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642880" y="2394522"/>
            <a:ext cx="644808" cy="37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Inactive</a:t>
            </a:r>
          </a:p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CAP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5317119" y="1181673"/>
            <a:ext cx="983738" cy="81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binds and 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transcribes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17091" y="845632"/>
            <a:ext cx="1143653" cy="211342"/>
            <a:chOff x="1775982" y="1580408"/>
            <a:chExt cx="1143653" cy="211342"/>
          </a:xfrm>
        </p:grpSpPr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775982" y="1580408"/>
              <a:ext cx="60526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dirty="0" smtClean="0">
                  <a:solidFill>
                    <a:srgbClr val="FFFFFF"/>
                  </a:solidFill>
                  <a:latin typeface="Arial" charset="0"/>
                </a:rPr>
                <a:t>lac</a:t>
              </a:r>
              <a:endParaRPr lang="en-US" sz="1400" i="1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052207" y="1580408"/>
              <a:ext cx="86742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spc="600" dirty="0" smtClean="0">
                  <a:solidFill>
                    <a:srgbClr val="FFFFFF"/>
                  </a:solidFill>
                  <a:latin typeface="Times New Roman"/>
                  <a:cs typeface="Times New Roman"/>
                </a:rPr>
                <a:t>I</a:t>
              </a:r>
              <a:endParaRPr lang="en-US" sz="140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05217" y="4222465"/>
            <a:ext cx="1143653" cy="211342"/>
            <a:chOff x="1775982" y="1580408"/>
            <a:chExt cx="1143653" cy="211342"/>
          </a:xfrm>
        </p:grpSpPr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1775982" y="1580408"/>
              <a:ext cx="60526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dirty="0" smtClean="0">
                  <a:solidFill>
                    <a:srgbClr val="FFFFFF"/>
                  </a:solidFill>
                  <a:latin typeface="Arial" charset="0"/>
                </a:rPr>
                <a:t>lac</a:t>
              </a:r>
              <a:endParaRPr lang="en-US" sz="1400" i="1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2052207" y="1580408"/>
              <a:ext cx="86742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400" i="1" spc="600" dirty="0" smtClean="0">
                  <a:solidFill>
                    <a:srgbClr val="FFFFFF"/>
                  </a:solidFill>
                  <a:latin typeface="Times New Roman"/>
                  <a:cs typeface="Times New Roman"/>
                </a:rPr>
                <a:t>I</a:t>
              </a:r>
              <a:endParaRPr lang="en-US" sz="140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145474" y="2737618"/>
            <a:ext cx="978289" cy="21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Allolactose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5838808" y="2243727"/>
            <a:ext cx="1001554" cy="40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Inactive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265167" y="3005726"/>
            <a:ext cx="4592833" cy="4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28600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(a) Lactose present, glucose scarce (</a:t>
            </a:r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cAMP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level high):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abundant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mRNA synthesized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6098433" y="864366"/>
            <a:ext cx="501885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i="1" dirty="0" err="1" smtClean="0">
                <a:solidFill>
                  <a:srgbClr val="000000"/>
                </a:solidFill>
                <a:latin typeface="Arial" charset="0"/>
              </a:rPr>
              <a:t>lacZ</a:t>
            </a:r>
            <a:endParaRPr lang="en-US" sz="13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6109017" y="4228997"/>
            <a:ext cx="501885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i="1" dirty="0" err="1" smtClean="0">
                <a:solidFill>
                  <a:srgbClr val="000000"/>
                </a:solidFill>
                <a:latin typeface="Arial" charset="0"/>
              </a:rPr>
              <a:t>lacZ</a:t>
            </a:r>
            <a:endParaRPr lang="en-US" sz="13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2250413" y="4584856"/>
            <a:ext cx="1584016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CAP-binding site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5382244" y="4674277"/>
            <a:ext cx="1415210" cy="60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polymerase less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likely to bind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6068691" y="4582729"/>
            <a:ext cx="867156" cy="18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Operator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2595608" y="5396149"/>
            <a:ext cx="717644" cy="37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Inactive</a:t>
            </a:r>
          </a:p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CAP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5773684" y="5483953"/>
            <a:ext cx="1001554" cy="40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Inactive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2274163" y="6184616"/>
            <a:ext cx="4592833" cy="4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28600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(b) Lactose present, glucose present (</a:t>
            </a:r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cAMP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level low):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 little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mRNA synthesized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18.2: Eukaryotic gene expression is regulated at many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All organisms must regulate which genes are expressed at any given time</a:t>
            </a:r>
          </a:p>
          <a:p>
            <a:r>
              <a:rPr lang="en-US" smtClean="0"/>
              <a:t>In multicellular organisms regulation of gene expression is essential for cell specialization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8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Differential Gene Expression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the cells in an organism are genetically identical</a:t>
            </a:r>
          </a:p>
          <a:p>
            <a:r>
              <a:rPr lang="en-US" dirty="0" smtClean="0"/>
              <a:t>Differences between cell types result from </a:t>
            </a:r>
            <a:r>
              <a:rPr lang="en-US" b="1" dirty="0" smtClean="0"/>
              <a:t>differential gene expression</a:t>
            </a:r>
            <a:r>
              <a:rPr lang="en-US" dirty="0" smtClean="0"/>
              <a:t>, the expression of different genes by cells with the same genome</a:t>
            </a:r>
          </a:p>
          <a:p>
            <a:r>
              <a:rPr lang="en-US" dirty="0" smtClean="0"/>
              <a:t>Abnormalities in gene expression can lead to diseases including cancer</a:t>
            </a:r>
          </a:p>
          <a:p>
            <a:r>
              <a:rPr lang="en-US" dirty="0" smtClean="0"/>
              <a:t>Gene expression is regulated at many stages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177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8_06_EukGeneRegulati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3"/>
          <a:stretch/>
        </p:blipFill>
        <p:spPr>
          <a:xfrm>
            <a:off x="3151632" y="206433"/>
            <a:ext cx="2840736" cy="643605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18.6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3799647" y="221301"/>
            <a:ext cx="454853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Signal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708525" y="2196523"/>
            <a:ext cx="0" cy="187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4587875" y="2275898"/>
            <a:ext cx="0" cy="1460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676775" y="2809298"/>
            <a:ext cx="196850" cy="53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848100" y="2961698"/>
            <a:ext cx="161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831522" y="681676"/>
            <a:ext cx="619953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Chromatin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774247" y="1335726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640898" y="1719901"/>
            <a:ext cx="16327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Gene available for transcription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3879022" y="2104076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RNA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590222" y="2085026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440997" y="2405701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631372" y="2897826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Cap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872797" y="2199326"/>
            <a:ext cx="518353" cy="22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Primary</a:t>
            </a:r>
            <a:br>
              <a:rPr lang="en-US" sz="7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transcript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898197" y="2754951"/>
            <a:ext cx="270703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Tail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4621972" y="2907351"/>
            <a:ext cx="851728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mRNA in nucleus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586922" y="3234376"/>
            <a:ext cx="553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4621972" y="1904051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Transcription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552122" y="2577151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RNA processing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488622" y="3097851"/>
            <a:ext cx="905703" cy="28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Transport to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cytoplasm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456872" y="973776"/>
            <a:ext cx="905703" cy="36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Chromatin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modification: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DNA unpacking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16200000">
            <a:off x="4344619" y="1245240"/>
            <a:ext cx="86468" cy="863597"/>
          </a:xfrm>
          <a:prstGeom prst="leftBrace">
            <a:avLst>
              <a:gd name="adj1" fmla="val 4963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3421822" y="3504251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4736272" y="3618551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mRNA in cytoplasm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669597" y="3904301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Translation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418647" y="3923352"/>
            <a:ext cx="683453" cy="24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Degradation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of mRNA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818822" y="4466276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Polypeptide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488622" y="4713926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Protein processing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577522" y="5228276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Active protein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3428173" y="5307651"/>
            <a:ext cx="642178" cy="2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Degradation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of protein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526723" y="5523551"/>
            <a:ext cx="886652" cy="21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Transport to cellular</a:t>
            </a:r>
            <a:br>
              <a:rPr lang="en-US" sz="75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FFFFFF"/>
                </a:solidFill>
                <a:latin typeface="Arial" charset="0"/>
              </a:rPr>
              <a:t>destination</a:t>
            </a:r>
            <a:endParaRPr lang="en-US" sz="7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583871" y="5837877"/>
            <a:ext cx="1026354" cy="45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Cellular function</a:t>
            </a:r>
            <a:br>
              <a:rPr lang="en-US" sz="7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(such as enzymatic</a:t>
            </a:r>
            <a:br>
              <a:rPr lang="en-US" sz="7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activity or structural</a:t>
            </a:r>
            <a:br>
              <a:rPr lang="en-US" sz="7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50" dirty="0" smtClean="0">
                <a:solidFill>
                  <a:srgbClr val="000000"/>
                </a:solidFill>
                <a:latin typeface="Arial" charset="0"/>
              </a:rPr>
              <a:t>support)</a:t>
            </a:r>
            <a:endParaRPr lang="en-US" sz="7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8_06aEukGeneRegulati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"/>
          <a:stretch/>
        </p:blipFill>
        <p:spPr>
          <a:xfrm>
            <a:off x="1993392" y="137160"/>
            <a:ext cx="5157216" cy="642433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18.6a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4139672" y="1994429"/>
            <a:ext cx="150284" cy="1597025"/>
          </a:xfrm>
          <a:prstGeom prst="leftBrace">
            <a:avLst>
              <a:gd name="adj1" fmla="val 4963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819650" y="3778250"/>
            <a:ext cx="0" cy="3460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4597400" y="3917950"/>
            <a:ext cx="0" cy="269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773972" y="4895428"/>
            <a:ext cx="373032" cy="96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3239930" y="5180436"/>
            <a:ext cx="2975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157322" y="141015"/>
            <a:ext cx="454853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50" dirty="0" smtClean="0">
                <a:solidFill>
                  <a:srgbClr val="000000"/>
                </a:solidFill>
                <a:latin typeface="Arial" charset="0"/>
              </a:rPr>
              <a:t>Signal</a:t>
            </a:r>
            <a:endParaRPr lang="en-US" sz="14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043197" y="980917"/>
            <a:ext cx="993193" cy="2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Chromatin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3110025" y="2204273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837992" y="2887691"/>
            <a:ext cx="16327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Gene available for transcription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302389" y="3600304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RNA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597521" y="3566664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316911" y="4164686"/>
            <a:ext cx="32785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2843063" y="5050937"/>
            <a:ext cx="346661" cy="2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Cap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135566" y="3761250"/>
            <a:ext cx="518353" cy="22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Primary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transcript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146367" y="4791285"/>
            <a:ext cx="400981" cy="2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Tail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4621972" y="5082355"/>
            <a:ext cx="851728" cy="1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mRNA in nucleus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2769417" y="5679434"/>
            <a:ext cx="880154" cy="23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5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4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629271" y="3225111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Transcription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537523" y="4474809"/>
            <a:ext cx="905703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RNA processing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795183" y="5433427"/>
            <a:ext cx="905703" cy="28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Transport to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cytoplasm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540066" y="1528482"/>
            <a:ext cx="1423333" cy="64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Chromatin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modification: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DNA unpacking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465632" y="6175565"/>
            <a:ext cx="1154741" cy="2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5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4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Differential Expression of Genes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Prokaryotes and eukaryotes precisely regulate gene expression in response to environmental conditions</a:t>
            </a:r>
          </a:p>
          <a:p>
            <a:r>
              <a:rPr lang="en-US" smtClean="0"/>
              <a:t>In multicellular eukaryotes, gene expression regulates development and is responsible for differences in cell types</a:t>
            </a:r>
          </a:p>
          <a:p>
            <a:r>
              <a:rPr lang="en-US" smtClean="0"/>
              <a:t>RNA molecules play many roles in regulating gene expression in eukaryotes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_06bEukGeneRegulati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8"/>
          <a:stretch/>
        </p:blipFill>
        <p:spPr>
          <a:xfrm>
            <a:off x="1996440" y="408432"/>
            <a:ext cx="5151120" cy="588301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18.6b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2465632" y="562898"/>
            <a:ext cx="1154741" cy="2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853058" y="764773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mRNA in cytoplasm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4727981" y="1298679"/>
            <a:ext cx="1257315" cy="24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Translation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2732524" y="1317729"/>
            <a:ext cx="683453" cy="24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Degradation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of mRNA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4993993" y="2327764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Polypeptide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401029" y="2779786"/>
            <a:ext cx="1898130" cy="2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Protein processing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4577517" y="3724777"/>
            <a:ext cx="680278" cy="1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Active protein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756643" y="3869837"/>
            <a:ext cx="642178" cy="2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Degradation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of protein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277298" y="4268204"/>
            <a:ext cx="2058358" cy="51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Transport to cellular</a:t>
            </a:r>
            <a:br>
              <a:rPr lang="en-US" sz="14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destination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591155" y="4837981"/>
            <a:ext cx="1026354" cy="45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Cellular function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(such as enzymatic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activity or structural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support)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Protein Degradation</a:t>
            </a:r>
          </a:p>
        </p:txBody>
      </p:sp>
      <p:pic>
        <p:nvPicPr>
          <p:cNvPr id="3" name="18_14ProteinDegradation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Protein Processing</a:t>
            </a:r>
          </a:p>
        </p:txBody>
      </p:sp>
      <p:pic>
        <p:nvPicPr>
          <p:cNvPr id="3" name="18_14ProteinProcessing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Blocking Translation</a:t>
            </a:r>
          </a:p>
        </p:txBody>
      </p:sp>
      <p:pic>
        <p:nvPicPr>
          <p:cNvPr id="3" name="18_15BlockingTranslation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Regulation of Chromatin Structure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structural organization of chromatin helps regulate gene expression in several ways</a:t>
            </a:r>
          </a:p>
          <a:p>
            <a:r>
              <a:rPr lang="en-US" smtClean="0"/>
              <a:t>Genes within highly packed heterochromatin are usually not expressed</a:t>
            </a:r>
          </a:p>
          <a:p>
            <a:r>
              <a:rPr lang="en-US" smtClean="0"/>
              <a:t>Chemical modifications to histones and DNA of chromatin influence both chromatin structure and gene expression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14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Histone Modifications and DNA Methylation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="1" dirty="0" smtClean="0"/>
              <a:t>histone acetylation</a:t>
            </a:r>
            <a:r>
              <a:rPr lang="en-US" dirty="0" smtClean="0"/>
              <a:t>, acetyl groups are attached to positively charged </a:t>
            </a:r>
            <a:r>
              <a:rPr lang="en-US" dirty="0" err="1" smtClean="0"/>
              <a:t>lysines</a:t>
            </a:r>
            <a:r>
              <a:rPr lang="en-US" dirty="0" smtClean="0"/>
              <a:t> in histone tails</a:t>
            </a:r>
          </a:p>
          <a:p>
            <a:r>
              <a:rPr lang="en-US" dirty="0" smtClean="0"/>
              <a:t>This loosens chromatin structure, thereby promoting the initiation of transcription</a:t>
            </a:r>
          </a:p>
          <a:p>
            <a:r>
              <a:rPr lang="en-US" dirty="0" smtClean="0"/>
              <a:t>The addition of methyl groups (methylation) can condense chromatin; the addition of phosphate groups (phosphorylation) next to a methylated amino acid can loosen chromatin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8_07HistoneTails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"/>
          <a:stretch/>
        </p:blipFill>
        <p:spPr>
          <a:xfrm>
            <a:off x="1435608" y="201366"/>
            <a:ext cx="6272784" cy="6383737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18.7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1670321" y="200579"/>
            <a:ext cx="884380" cy="50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Histone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tails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3339610" y="203951"/>
            <a:ext cx="1249336" cy="52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 double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helix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957505" y="706363"/>
            <a:ext cx="47566" cy="2140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2554303" y="378149"/>
            <a:ext cx="537498" cy="618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2554303" y="368636"/>
            <a:ext cx="137942" cy="2949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668462" y="801497"/>
            <a:ext cx="175994" cy="3805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658948" y="963226"/>
            <a:ext cx="337720" cy="2235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6721099" y="4069364"/>
            <a:ext cx="247344" cy="51848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531945" y="4064607"/>
            <a:ext cx="542254" cy="4090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22431" y="4059850"/>
            <a:ext cx="166482" cy="394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1541668" y="1195644"/>
            <a:ext cx="1454903" cy="111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Amino acids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available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for chemical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modification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389553" y="2379968"/>
            <a:ext cx="1454903" cy="516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Nucleosome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(end view)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1470322" y="2964994"/>
            <a:ext cx="6071049" cy="25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(a) Histone tails protrude outward from a nucleosome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1477459" y="6082754"/>
            <a:ext cx="6549072" cy="52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347663" indent="-347663" eaLnBrk="0" hangingPunct="0">
              <a:tabLst>
                <a:tab pos="377825" algn="l"/>
              </a:tabLst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(b) Acetylation of histone tails promotes loose chromatin</a:t>
            </a:r>
            <a:r>
              <a:rPr lang="en-US" sz="17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700" dirty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structure that permits transcription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051938" y="5440654"/>
            <a:ext cx="2047083" cy="24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Acetylated histones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519694" y="5440652"/>
            <a:ext cx="2361583" cy="56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Unacetylated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histones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(side view)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5144924" y="3532367"/>
            <a:ext cx="884380" cy="50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Acetyl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groups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6857251" y="3789206"/>
            <a:ext cx="919564" cy="28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DNA methylation</a:t>
            </a:r>
            <a:r>
              <a:rPr lang="en-US" dirty="0" smtClean="0"/>
              <a:t>, the addition of methyl groups to certain bases in DNA, is associated with reduced transcription in some species</a:t>
            </a:r>
          </a:p>
          <a:p>
            <a:r>
              <a:rPr lang="en-US" dirty="0" smtClean="0"/>
              <a:t>DNA methylation can cause long-term inactivation of genes in cellular differentiation</a:t>
            </a:r>
          </a:p>
          <a:p>
            <a:r>
              <a:rPr lang="en-US" dirty="0" smtClean="0"/>
              <a:t>In genomic imprinting, methylation regulates expression of either the maternal or paternal alleles of certain genes at the start of development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22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Epigenetic Inheritance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the chromatin modifications just discussed do not alter DNA sequence, they</a:t>
            </a:r>
            <a:br>
              <a:rPr lang="en-US" dirty="0" smtClean="0"/>
            </a:br>
            <a:r>
              <a:rPr lang="en-US" dirty="0" smtClean="0"/>
              <a:t>may be passed to future generations of cells</a:t>
            </a:r>
          </a:p>
          <a:p>
            <a:r>
              <a:rPr lang="en-US" dirty="0" smtClean="0"/>
              <a:t>The inheritance of traits transmitted by mechanisms not directly involving the nucleotide sequence is called </a:t>
            </a:r>
            <a:r>
              <a:rPr lang="en-US" b="1" dirty="0" smtClean="0"/>
              <a:t>epigenetic inheritance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67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Regulation of Transcription Initiation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Chromatin-modifying enzymes provide initial control of gene expression by making a region of DNA either more or less able to bind the transcription machinery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18.1: Bacteria often respond to environmental change by regulating transcription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3" y="1685924"/>
            <a:ext cx="8499249" cy="4660635"/>
          </a:xfrm>
        </p:spPr>
        <p:txBody>
          <a:bodyPr/>
          <a:lstStyle/>
          <a:p>
            <a:r>
              <a:rPr lang="en-US" dirty="0" smtClean="0"/>
              <a:t>Natural selection has favored bacteria that produce only the products needed by that cell</a:t>
            </a:r>
          </a:p>
          <a:p>
            <a:r>
              <a:rPr lang="en-US" dirty="0" smtClean="0"/>
              <a:t>A cell can regulate the production of enzymes by feedback inhibition or by gene regulation</a:t>
            </a:r>
          </a:p>
          <a:p>
            <a:r>
              <a:rPr lang="en-US" dirty="0" smtClean="0"/>
              <a:t>One mechanism for control of gene expression in bacteria is the operon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Organization of a Typical Eukaryotic Gene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Associated with most eukaryotic genes are multiple </a:t>
            </a:r>
            <a:r>
              <a:rPr lang="en-US" b="1" dirty="0" smtClean="0"/>
              <a:t>control elements</a:t>
            </a:r>
            <a:r>
              <a:rPr lang="en-US" dirty="0" smtClean="0"/>
              <a:t>, segments of noncoding DNA that serve as binding sites for transcription factors that help regulate transcription</a:t>
            </a:r>
          </a:p>
          <a:p>
            <a:r>
              <a:rPr lang="en-US" dirty="0" smtClean="0"/>
              <a:t>Control elements and the transcription factors they bind are critical to the precise regulation of gene expression in different cell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8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9230" descr="18_08_EukTranscripti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"/>
          <a:stretch/>
        </p:blipFill>
        <p:spPr>
          <a:xfrm>
            <a:off x="298704" y="1478280"/>
            <a:ext cx="8546592" cy="3719427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18.8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408025" y="1489001"/>
            <a:ext cx="1547601" cy="33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Enhancer (group of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distal control elements)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302944" y="1497825"/>
            <a:ext cx="1098113" cy="33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Proximal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control elements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981075" y="1863725"/>
            <a:ext cx="358775" cy="2952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1336675" y="1870075"/>
            <a:ext cx="517525" cy="285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1336675" y="1870075"/>
            <a:ext cx="0" cy="2825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553636" y="1500590"/>
            <a:ext cx="1098113" cy="33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start site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962275" y="1876425"/>
            <a:ext cx="53975" cy="285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2959100" y="1876425"/>
            <a:ext cx="282575" cy="279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3908425" y="1879600"/>
            <a:ext cx="0" cy="279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ight Brace 19"/>
          <p:cNvSpPr/>
          <p:nvPr/>
        </p:nvSpPr>
        <p:spPr bwMode="auto">
          <a:xfrm rot="5400000">
            <a:off x="3590129" y="2137570"/>
            <a:ext cx="128588" cy="533399"/>
          </a:xfrm>
          <a:prstGeom prst="rightBrace">
            <a:avLst>
              <a:gd name="adj1" fmla="val 2531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356787" y="244674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4147362" y="195779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150537" y="287536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731311" y="2834090"/>
            <a:ext cx="923113" cy="50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Primary RNA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(pre-mRNA)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909362" y="196414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903012" y="287536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5522137" y="195779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525312" y="287536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6303187" y="195779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6296837" y="286901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Intron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6865162" y="195461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6912787" y="2872190"/>
            <a:ext cx="507188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Exon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6671486" y="1497415"/>
            <a:ext cx="1098113" cy="33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Poly-A signal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sequence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7413625" y="1876425"/>
            <a:ext cx="6350" cy="285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0" name="Straight Connector 9219"/>
          <p:cNvCxnSpPr/>
          <p:nvPr/>
        </p:nvCxnSpPr>
        <p:spPr bwMode="auto">
          <a:xfrm>
            <a:off x="8185150" y="2051050"/>
            <a:ext cx="0" cy="10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2" name="Straight Connector 9221"/>
          <p:cNvCxnSpPr/>
          <p:nvPr/>
        </p:nvCxnSpPr>
        <p:spPr bwMode="auto">
          <a:xfrm flipH="1">
            <a:off x="7413625" y="2905125"/>
            <a:ext cx="38100" cy="1555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7884337" y="1516465"/>
            <a:ext cx="872314" cy="49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termination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region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7855762" y="2361015"/>
            <a:ext cx="989788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Downstream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7233462" y="2507065"/>
            <a:ext cx="557988" cy="33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Poly-A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signal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7725587" y="2869015"/>
            <a:ext cx="989788" cy="4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Cleaved 3</a:t>
            </a:r>
            <a:r>
              <a:rPr lang="en-US" sz="1100" dirty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end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of primary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3740962" y="3011890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7868462" y="4551765"/>
            <a:ext cx="592914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1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1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5871464" y="2510508"/>
            <a:ext cx="1062116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85787" y="2355594"/>
            <a:ext cx="775408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Upstream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330565" y="1948477"/>
            <a:ext cx="416878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3672787" y="3716715"/>
            <a:ext cx="787553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Intron RNA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224" name="Straight Connector 9223"/>
          <p:cNvCxnSpPr/>
          <p:nvPr/>
        </p:nvCxnSpPr>
        <p:spPr bwMode="auto">
          <a:xfrm flipV="1">
            <a:off x="4495800" y="3670300"/>
            <a:ext cx="257175" cy="127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6" name="Straight Connector 9225"/>
          <p:cNvCxnSpPr/>
          <p:nvPr/>
        </p:nvCxnSpPr>
        <p:spPr bwMode="auto">
          <a:xfrm>
            <a:off x="4492625" y="3800475"/>
            <a:ext cx="409575" cy="152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ight Brace 57"/>
          <p:cNvSpPr/>
          <p:nvPr/>
        </p:nvSpPr>
        <p:spPr bwMode="auto">
          <a:xfrm rot="5400000">
            <a:off x="3777455" y="4404521"/>
            <a:ext cx="128588" cy="806450"/>
          </a:xfrm>
          <a:prstGeom prst="rightBrace">
            <a:avLst>
              <a:gd name="adj1" fmla="val 2531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59" name="Right Brace 58"/>
          <p:cNvSpPr/>
          <p:nvPr/>
        </p:nvSpPr>
        <p:spPr bwMode="auto">
          <a:xfrm rot="5400000">
            <a:off x="4468018" y="4599784"/>
            <a:ext cx="128588" cy="384176"/>
          </a:xfrm>
          <a:prstGeom prst="rightBrace">
            <a:avLst>
              <a:gd name="adj1" fmla="val 2531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0" name="Right Brace 59"/>
          <p:cNvSpPr/>
          <p:nvPr/>
        </p:nvSpPr>
        <p:spPr bwMode="auto">
          <a:xfrm rot="16200000">
            <a:off x="5549108" y="3575847"/>
            <a:ext cx="128588" cy="1790697"/>
          </a:xfrm>
          <a:prstGeom prst="rightBrace">
            <a:avLst>
              <a:gd name="adj1" fmla="val 2531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9228" name="Straight Connector 9227"/>
          <p:cNvCxnSpPr/>
          <p:nvPr/>
        </p:nvCxnSpPr>
        <p:spPr bwMode="auto">
          <a:xfrm>
            <a:off x="4733925" y="4692650"/>
            <a:ext cx="419100" cy="1238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0" name="Straight Connector 9229"/>
          <p:cNvCxnSpPr/>
          <p:nvPr/>
        </p:nvCxnSpPr>
        <p:spPr bwMode="auto">
          <a:xfrm flipV="1">
            <a:off x="6184900" y="4689475"/>
            <a:ext cx="317500" cy="130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Right Brace 64"/>
          <p:cNvSpPr/>
          <p:nvPr/>
        </p:nvSpPr>
        <p:spPr bwMode="auto">
          <a:xfrm rot="5400000">
            <a:off x="6776243" y="4469608"/>
            <a:ext cx="128588" cy="650876"/>
          </a:xfrm>
          <a:prstGeom prst="rightBrace">
            <a:avLst>
              <a:gd name="adj1" fmla="val 2531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6" name="Right Brace 65"/>
          <p:cNvSpPr/>
          <p:nvPr/>
        </p:nvSpPr>
        <p:spPr bwMode="auto">
          <a:xfrm rot="5400000">
            <a:off x="7439818" y="4469608"/>
            <a:ext cx="128588" cy="650876"/>
          </a:xfrm>
          <a:prstGeom prst="rightBrace">
            <a:avLst>
              <a:gd name="adj1" fmla="val 25314"/>
              <a:gd name="adj2" fmla="val 490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7" name="Text Box 31"/>
          <p:cNvSpPr txBox="1">
            <a:spLocks noChangeArrowheads="1"/>
          </p:cNvSpPr>
          <p:nvPr/>
        </p:nvSpPr>
        <p:spPr bwMode="auto">
          <a:xfrm>
            <a:off x="5890513" y="3596358"/>
            <a:ext cx="1199261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RNA processing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" name="Text Box 31"/>
          <p:cNvSpPr txBox="1">
            <a:spLocks noChangeArrowheads="1"/>
          </p:cNvSpPr>
          <p:nvPr/>
        </p:nvSpPr>
        <p:spPr bwMode="auto">
          <a:xfrm>
            <a:off x="5030088" y="4231358"/>
            <a:ext cx="1199261" cy="15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Coding segment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5096763" y="4745708"/>
            <a:ext cx="491237" cy="34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Start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codon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5741288" y="4748883"/>
            <a:ext cx="491237" cy="34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Stop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codon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6607987" y="4859740"/>
            <a:ext cx="510363" cy="1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1100" dirty="0" smtClean="0">
                <a:solidFill>
                  <a:srgbClr val="000000"/>
                </a:solidFill>
                <a:latin typeface="Symbol Std"/>
                <a:cs typeface="Symbol Std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UTR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7271638" y="4856833"/>
            <a:ext cx="491237" cy="34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Poly-A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tail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7277989" y="4596484"/>
            <a:ext cx="500762" cy="11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AAA⋯AAA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2856813" y="4545390"/>
            <a:ext cx="438838" cy="15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3613962" y="4862915"/>
            <a:ext cx="510363" cy="1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Cap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4277537" y="4862915"/>
            <a:ext cx="510363" cy="1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UTR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452037" y="4567640"/>
            <a:ext cx="869138" cy="1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38125" algn="l"/>
                <a:tab pos="457200" algn="l"/>
                <a:tab pos="685800" algn="l"/>
              </a:tabLst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	P	P	P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Roles of Transcription Factors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 initiate transcription, eukaryotic RNA polymerase requires the assistance of transcription factors</a:t>
            </a:r>
          </a:p>
          <a:p>
            <a:r>
              <a:rPr lang="en-US" smtClean="0"/>
              <a:t>General transcription factors are essential for the transcription of all protein-coding genes</a:t>
            </a:r>
          </a:p>
          <a:p>
            <a:r>
              <a:rPr lang="en-US" smtClean="0"/>
              <a:t>In eukaryotes, high levels of transcription of particular genes depend on control elements interacting with specific transcription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2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75" y="295788"/>
            <a:ext cx="8534400" cy="59644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9D002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ea typeface="ヒラギノ角ゴ Pro W3" charset="0"/>
              </a:rPr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22752" y="1261400"/>
            <a:ext cx="8371140" cy="3221357"/>
          </a:xfrm>
        </p:spPr>
        <p:txBody>
          <a:bodyPr rIns="0"/>
          <a:lstStyle/>
          <a:p>
            <a:pPr marL="0" indent="0">
              <a:buNone/>
            </a:pPr>
            <a:r>
              <a:rPr lang="en-US" b="1" smtClean="0"/>
              <a:t>Enhancers and Specific Transcription Factors</a:t>
            </a:r>
          </a:p>
          <a:p>
            <a:pPr eaLnBrk="1" hangingPunct="1"/>
            <a:r>
              <a:rPr lang="en-US" smtClean="0">
                <a:ea typeface="ヒラギノ角ゴ Pro W3" charset="0"/>
              </a:rPr>
              <a:t>Proximal control elements are located close to</a:t>
            </a:r>
            <a:br>
              <a:rPr lang="en-US" smtClean="0">
                <a:ea typeface="ヒラギノ角ゴ Pro W3" charset="0"/>
              </a:rPr>
            </a:br>
            <a:r>
              <a:rPr lang="en-US" smtClean="0">
                <a:ea typeface="ヒラギノ角ゴ Pro W3" charset="0"/>
              </a:rPr>
              <a:t>the promoter</a:t>
            </a:r>
          </a:p>
          <a:p>
            <a:pPr eaLnBrk="1" hangingPunct="1"/>
            <a:r>
              <a:rPr lang="en-US" smtClean="0">
                <a:ea typeface="ヒラギノ角ゴ Pro W3" charset="0"/>
              </a:rPr>
              <a:t>Distal control elements, groupings of which are called </a:t>
            </a:r>
            <a:r>
              <a:rPr lang="en-US" b="1" smtClean="0">
                <a:ea typeface="ヒラギノ角ゴ Pro W3" charset="0"/>
              </a:rPr>
              <a:t>enhancers</a:t>
            </a:r>
            <a:r>
              <a:rPr lang="en-US" smtClean="0">
                <a:ea typeface="ヒラギノ角ゴ Pro W3" charset="0"/>
              </a:rPr>
              <a:t>, may be far away from a gene</a:t>
            </a:r>
            <a:br>
              <a:rPr lang="en-US" smtClean="0">
                <a:ea typeface="ヒラギノ角ゴ Pro W3" charset="0"/>
              </a:rPr>
            </a:br>
            <a:r>
              <a:rPr lang="en-US" smtClean="0">
                <a:ea typeface="ヒラギノ角ゴ Pro W3" charset="0"/>
              </a:rPr>
              <a:t>or even located in an intron</a:t>
            </a:r>
            <a:endParaRPr lang="en-US" dirty="0">
              <a:ea typeface="ヒラギノ角ゴ Pro W3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0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8_09MyoDStructure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>
          <a:xfrm>
            <a:off x="1231392" y="1088136"/>
            <a:ext cx="6681216" cy="4508071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18.9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1453354" y="2308337"/>
            <a:ext cx="1215258" cy="61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Activation</a:t>
            </a:r>
            <a:br>
              <a:rPr lang="en-US" sz="17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domain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626037" y="2460744"/>
            <a:ext cx="60855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5632030" y="3159473"/>
            <a:ext cx="693997" cy="101826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Left Brace 6"/>
          <p:cNvSpPr/>
          <p:nvPr/>
        </p:nvSpPr>
        <p:spPr bwMode="auto">
          <a:xfrm>
            <a:off x="3194902" y="1316365"/>
            <a:ext cx="324120" cy="2295371"/>
          </a:xfrm>
          <a:prstGeom prst="leftBrace">
            <a:avLst>
              <a:gd name="adj1" fmla="val 32824"/>
              <a:gd name="adj2" fmla="val 50000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FFFFFF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9222994">
            <a:off x="5348294" y="3389492"/>
            <a:ext cx="304913" cy="1706533"/>
          </a:xfrm>
          <a:prstGeom prst="leftBrace">
            <a:avLst>
              <a:gd name="adj1" fmla="val 69527"/>
              <a:gd name="adj2" fmla="val 50000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2293420" y="3657778"/>
            <a:ext cx="557516" cy="2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DNA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6341617" y="3002900"/>
            <a:ext cx="1556335" cy="51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DNA-binding</a:t>
            </a:r>
            <a:br>
              <a:rPr lang="en-US" sz="17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domain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4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activator is a protein that binds to an enhancer and stimulates transcription of a gene</a:t>
            </a:r>
          </a:p>
          <a:p>
            <a:r>
              <a:rPr lang="en-US" smtClean="0"/>
              <a:t>Activators have two domains, one that binds DNA and a second that activates transcription</a:t>
            </a:r>
          </a:p>
          <a:p>
            <a:r>
              <a:rPr lang="en-US" smtClean="0"/>
              <a:t>Bound activators facilitate a sequence of protein-protein interactions that result in transcription of a given gene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32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8_10ActivatorAction_1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2"/>
          <a:stretch/>
        </p:blipFill>
        <p:spPr>
          <a:xfrm>
            <a:off x="743712" y="137160"/>
            <a:ext cx="7656576" cy="6315595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18.10-1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780004" y="352575"/>
            <a:ext cx="578304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1715477" y="457200"/>
            <a:ext cx="406400" cy="2149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 flipV="1">
            <a:off x="1953846" y="269631"/>
            <a:ext cx="168031" cy="1836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1969477" y="781538"/>
            <a:ext cx="500185" cy="2930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eft Brace 8"/>
          <p:cNvSpPr/>
          <p:nvPr/>
        </p:nvSpPr>
        <p:spPr bwMode="auto">
          <a:xfrm rot="16200000">
            <a:off x="1672493" y="738552"/>
            <a:ext cx="156307" cy="562708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16200000">
            <a:off x="5244124" y="851875"/>
            <a:ext cx="156307" cy="265721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5400000">
            <a:off x="5447749" y="215348"/>
            <a:ext cx="156307" cy="679084"/>
          </a:xfrm>
          <a:prstGeom prst="leftBrace">
            <a:avLst>
              <a:gd name="adj1" fmla="val 33823"/>
              <a:gd name="adj2" fmla="val 506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2157000" y="309769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039418" y="231287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222359" y="1058895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Enhancer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492334" y="951881"/>
            <a:ext cx="1602979" cy="4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Distal control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element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075093" y="1058901"/>
            <a:ext cx="768220" cy="49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TATA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box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6430686" y="632083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Gene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8_10ActivatorAction_2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"/>
          <a:stretch/>
        </p:blipFill>
        <p:spPr>
          <a:xfrm>
            <a:off x="743712" y="137160"/>
            <a:ext cx="7656576" cy="6355427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18.10-2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780004" y="352575"/>
            <a:ext cx="578304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715477" y="457200"/>
            <a:ext cx="406400" cy="2149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1953846" y="269631"/>
            <a:ext cx="168031" cy="1836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1969477" y="781538"/>
            <a:ext cx="500185" cy="2930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eft Brace 8"/>
          <p:cNvSpPr/>
          <p:nvPr/>
        </p:nvSpPr>
        <p:spPr bwMode="auto">
          <a:xfrm rot="16200000">
            <a:off x="1672493" y="738552"/>
            <a:ext cx="156307" cy="562708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5244124" y="851875"/>
            <a:ext cx="156307" cy="265721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5447749" y="215348"/>
            <a:ext cx="156307" cy="679084"/>
          </a:xfrm>
          <a:prstGeom prst="leftBrace">
            <a:avLst>
              <a:gd name="adj1" fmla="val 33823"/>
              <a:gd name="adj2" fmla="val 506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157000" y="309769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039418" y="231287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222359" y="1058895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Enhancer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2492334" y="951881"/>
            <a:ext cx="1602979" cy="4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Distal control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element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075093" y="1058901"/>
            <a:ext cx="768220" cy="49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TATA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box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6430686" y="632083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Gene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3220164" y="2326555"/>
            <a:ext cx="235181" cy="1519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148645" y="2804168"/>
            <a:ext cx="231562" cy="2062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497575" y="2184188"/>
            <a:ext cx="902111" cy="82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DNA-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bending 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407966" y="2922322"/>
            <a:ext cx="3098334" cy="29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Group of mediator proteins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6638138" y="1927292"/>
            <a:ext cx="1423126" cy="7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General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factors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18_10ActivatorAction_3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"/>
          <a:stretch/>
        </p:blipFill>
        <p:spPr>
          <a:xfrm>
            <a:off x="743712" y="137160"/>
            <a:ext cx="7656576" cy="6412961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18.10-3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780004" y="352575"/>
            <a:ext cx="578304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715477" y="457200"/>
            <a:ext cx="406400" cy="2149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1953846" y="269631"/>
            <a:ext cx="168031" cy="1836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1969477" y="781538"/>
            <a:ext cx="500185" cy="2930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eft Brace 8"/>
          <p:cNvSpPr/>
          <p:nvPr/>
        </p:nvSpPr>
        <p:spPr bwMode="auto">
          <a:xfrm rot="16200000">
            <a:off x="1672493" y="738552"/>
            <a:ext cx="156307" cy="562708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16200000">
            <a:off x="5244124" y="851875"/>
            <a:ext cx="156307" cy="265721"/>
          </a:xfrm>
          <a:prstGeom prst="leftBrace">
            <a:avLst>
              <a:gd name="adj1" fmla="val 338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5447749" y="215348"/>
            <a:ext cx="156307" cy="679084"/>
          </a:xfrm>
          <a:prstGeom prst="leftBrace">
            <a:avLst>
              <a:gd name="adj1" fmla="val 33823"/>
              <a:gd name="adj2" fmla="val 506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157000" y="309769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039418" y="231287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222359" y="1058895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Enhancer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2492334" y="951881"/>
            <a:ext cx="1602979" cy="4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Distal control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element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075093" y="1058901"/>
            <a:ext cx="768220" cy="49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TATA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box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6430686" y="632083"/>
            <a:ext cx="118917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Gene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V="1">
            <a:off x="3220164" y="2326555"/>
            <a:ext cx="235181" cy="1519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148645" y="2804168"/>
            <a:ext cx="231562" cy="2062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497575" y="2184188"/>
            <a:ext cx="902111" cy="82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DNA-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bending 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5407966" y="2922322"/>
            <a:ext cx="3098334" cy="29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Group of mediator proteins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6638138" y="1927292"/>
            <a:ext cx="1423126" cy="7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General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factors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485303" y="3726830"/>
            <a:ext cx="1613024" cy="61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polymerase </a:t>
            </a:r>
            <a:r>
              <a:rPr lang="en-US" sz="17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</a:t>
            </a:r>
            <a:endParaRPr lang="en-US" sz="17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781302" y="5467891"/>
            <a:ext cx="2193247" cy="3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RNA polymerase </a:t>
            </a:r>
            <a:r>
              <a:rPr lang="en-US" sz="17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</a:t>
            </a:r>
            <a:endParaRPr lang="en-US" sz="17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5067300" y="5619750"/>
            <a:ext cx="676275" cy="1936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367617" y="6237360"/>
            <a:ext cx="1673310" cy="25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RNA synthesis</a:t>
            </a:r>
            <a:endParaRPr lang="en-US" sz="17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2140868" y="6001555"/>
            <a:ext cx="2086995" cy="5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initiation complex</a:t>
            </a:r>
            <a:endParaRPr lang="en-US" sz="17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18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Initiation of Transcription</a:t>
            </a:r>
          </a:p>
        </p:txBody>
      </p:sp>
      <p:pic>
        <p:nvPicPr>
          <p:cNvPr id="3" name="18_10TranscripInitiation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_02MetabolicPathwayReg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6"/>
          <a:stretch/>
        </p:blipFill>
        <p:spPr>
          <a:xfrm>
            <a:off x="1252728" y="199327"/>
            <a:ext cx="6638544" cy="636339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18.2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2345739" y="196459"/>
            <a:ext cx="1288162" cy="3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Precursor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6441361" y="882483"/>
            <a:ext cx="230917" cy="4387176"/>
          </a:xfrm>
          <a:prstGeom prst="rightBrace">
            <a:avLst>
              <a:gd name="adj1" fmla="val 24332"/>
              <a:gd name="adj2" fmla="val 49584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1288383" y="870942"/>
            <a:ext cx="1105859" cy="51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Feedback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inhibition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151281" y="5750287"/>
            <a:ext cx="1318546" cy="2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Tryptophan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448294" y="6072339"/>
            <a:ext cx="2819507" cy="5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342900" algn="l"/>
              </a:tabLst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(b) Regulation of enzyme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	production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276229" y="6078407"/>
            <a:ext cx="2606820" cy="5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342900" algn="l"/>
              </a:tabLst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(a) Regulation of enzyme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	activity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6654160" y="2122689"/>
            <a:ext cx="1269932" cy="78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Regulation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of gene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expression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177507" y="919557"/>
            <a:ext cx="595412" cy="3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i="1" dirty="0" err="1" smtClean="0">
                <a:solidFill>
                  <a:srgbClr val="000000"/>
                </a:solidFill>
                <a:latin typeface="Arial" charset="0"/>
              </a:rPr>
              <a:t>trpE</a:t>
            </a:r>
            <a:endParaRPr lang="en-US" sz="17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5165354" y="1782408"/>
            <a:ext cx="595412" cy="3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i="1" dirty="0" err="1" smtClean="0">
                <a:solidFill>
                  <a:srgbClr val="000000"/>
                </a:solidFill>
                <a:latin typeface="Arial" charset="0"/>
              </a:rPr>
              <a:t>trpD</a:t>
            </a:r>
            <a:endParaRPr lang="en-US" sz="17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171432" y="2900471"/>
            <a:ext cx="595412" cy="3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i="1" dirty="0" err="1" smtClean="0">
                <a:solidFill>
                  <a:srgbClr val="000000"/>
                </a:solidFill>
                <a:latin typeface="Arial" charset="0"/>
              </a:rPr>
              <a:t>trpC</a:t>
            </a:r>
            <a:endParaRPr lang="en-US" sz="17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171431" y="4042536"/>
            <a:ext cx="595412" cy="3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i="1" dirty="0" err="1" smtClean="0">
                <a:solidFill>
                  <a:srgbClr val="000000"/>
                </a:solidFill>
                <a:latin typeface="Arial" charset="0"/>
              </a:rPr>
              <a:t>trpB</a:t>
            </a:r>
            <a:endParaRPr lang="en-US" sz="17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165354" y="4881083"/>
            <a:ext cx="607564" cy="29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i="1" dirty="0" err="1" smtClean="0">
                <a:solidFill>
                  <a:srgbClr val="000000"/>
                </a:solidFill>
                <a:latin typeface="Arial" charset="0"/>
              </a:rPr>
              <a:t>trpA</a:t>
            </a:r>
            <a:endParaRPr lang="en-US" sz="17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825803" y="1363132"/>
            <a:ext cx="1160550" cy="2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Enzyme 1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862265" y="2894390"/>
            <a:ext cx="1160550" cy="2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Enzyme 2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819728" y="4498565"/>
            <a:ext cx="1160550" cy="2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Enzyme 3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Some transcription factors function as repressors, inhibiting expression of a particular gene by a variety of methods</a:t>
            </a:r>
          </a:p>
          <a:p>
            <a:r>
              <a:rPr lang="en-US" smtClean="0"/>
              <a:t>Some activators and repressors act indirectly by influencing chromatin structure to promote or silence transcription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912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75" y="295788"/>
            <a:ext cx="8534400" cy="59644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9D002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ea typeface="ヒラギノ角ゴ Pro W3" charset="0"/>
              </a:rPr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22752" y="1261401"/>
            <a:ext cx="8371140" cy="2136708"/>
          </a:xfrm>
        </p:spPr>
        <p:txBody>
          <a:bodyPr rIns="0"/>
          <a:lstStyle/>
          <a:p>
            <a:pPr marL="0" indent="0">
              <a:buNone/>
            </a:pPr>
            <a:r>
              <a:rPr lang="en-US" b="1" smtClean="0"/>
              <a:t>Combinatorial Control of Gene Activation</a:t>
            </a:r>
          </a:p>
          <a:p>
            <a:r>
              <a:rPr lang="en-US" smtClean="0">
                <a:ea typeface="ヒラギノ角ゴ Pro W3" charset="0"/>
              </a:rPr>
              <a:t>A particular combination of control elements can activate transcription only when the appropriate activator proteins are present</a:t>
            </a:r>
            <a:endParaRPr lang="en-US" dirty="0">
              <a:ea typeface="ヒラギノ角ゴ Pro W3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4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_11_CellSpecTranscrip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"/>
          <a:stretch/>
        </p:blipFill>
        <p:spPr>
          <a:xfrm>
            <a:off x="1453896" y="206433"/>
            <a:ext cx="6236208" cy="6408861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18.11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2315741" y="1112015"/>
            <a:ext cx="925484" cy="40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Control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elements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3032125" y="866198"/>
            <a:ext cx="657225" cy="3651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3025775" y="1228148"/>
            <a:ext cx="682625" cy="4794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5756275" y="1510723"/>
            <a:ext cx="190500" cy="1651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5746750" y="653473"/>
            <a:ext cx="203200" cy="177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Left Brace 10"/>
          <p:cNvSpPr/>
          <p:nvPr/>
        </p:nvSpPr>
        <p:spPr bwMode="auto">
          <a:xfrm rot="5400000">
            <a:off x="5054600" y="331212"/>
            <a:ext cx="146050" cy="67310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5400000">
            <a:off x="3987800" y="274062"/>
            <a:ext cx="146050" cy="78740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 rot="5400000">
            <a:off x="5048250" y="1194812"/>
            <a:ext cx="146050" cy="67310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rot="5400000">
            <a:off x="3867150" y="1267837"/>
            <a:ext cx="146050" cy="52705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424877" y="202142"/>
            <a:ext cx="1803719" cy="75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DNA in both cells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contains the albumin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gene and the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 gene: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3455662" y="202141"/>
            <a:ext cx="1247717" cy="4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albumin gene 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738254" y="391699"/>
            <a:ext cx="903889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881846" y="454885"/>
            <a:ext cx="1320890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Albumin 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951346" y="1314208"/>
            <a:ext cx="1440936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734694" y="1233445"/>
            <a:ext cx="828071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367210" y="1038371"/>
            <a:ext cx="1247717" cy="4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 gene 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812347" y="2855934"/>
            <a:ext cx="916525" cy="45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Available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836478" y="2792747"/>
            <a:ext cx="916525" cy="45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Available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468295" y="4511391"/>
            <a:ext cx="950327" cy="6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Albumin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gene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expressed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6325603" y="4360041"/>
            <a:ext cx="1314574" cy="44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Albumin gene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not expressed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6267257" y="5939383"/>
            <a:ext cx="1314574" cy="44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gene expressed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114480" y="5787737"/>
            <a:ext cx="1314574" cy="44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gene 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not expressed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463706" y="2533688"/>
            <a:ext cx="1876889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LIVER CELL NUCLEUS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704936" y="2514731"/>
            <a:ext cx="1876889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LENS CELL NUCLEUS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1490704" y="6394328"/>
            <a:ext cx="1131344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(a) Liver cell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665471" y="6400645"/>
            <a:ext cx="1131344" cy="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(b) Lens cell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6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18_11aCellSpecTranscrip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"/>
          <a:stretch/>
        </p:blipFill>
        <p:spPr>
          <a:xfrm>
            <a:off x="685800" y="2179320"/>
            <a:ext cx="7772400" cy="235188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18.11a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1861620" y="3428802"/>
            <a:ext cx="1348584" cy="52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Control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elements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732150" y="2180263"/>
            <a:ext cx="2628319" cy="98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DNA in both cells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contains the albumin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gene and the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 gene: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3286329" y="2180262"/>
            <a:ext cx="1818132" cy="53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albumin gene 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176983" y="2431395"/>
            <a:ext cx="1317117" cy="28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6705423" y="2509975"/>
            <a:ext cx="1924757" cy="28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Albumin gene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6782623" y="3731056"/>
            <a:ext cx="2099684" cy="28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173424" y="3596414"/>
            <a:ext cx="1206638" cy="28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182484" y="3339764"/>
            <a:ext cx="1818132" cy="53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 gene 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5400000">
            <a:off x="5565026" y="2343240"/>
            <a:ext cx="189643" cy="89000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5400000">
            <a:off x="4118969" y="2261082"/>
            <a:ext cx="173312" cy="1062491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6521366" y="2780974"/>
            <a:ext cx="253177" cy="2246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6521366" y="3944818"/>
            <a:ext cx="249094" cy="2246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817622" y="3058664"/>
            <a:ext cx="890206" cy="50637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2809455" y="3565037"/>
            <a:ext cx="926957" cy="6370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eft Brace 27"/>
          <p:cNvSpPr/>
          <p:nvPr/>
        </p:nvSpPr>
        <p:spPr bwMode="auto">
          <a:xfrm rot="5400000">
            <a:off x="5571642" y="3514079"/>
            <a:ext cx="189643" cy="890000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9" name="Left Brace 28"/>
          <p:cNvSpPr/>
          <p:nvPr/>
        </p:nvSpPr>
        <p:spPr bwMode="auto">
          <a:xfrm rot="5400000">
            <a:off x="3954608" y="3583274"/>
            <a:ext cx="189643" cy="751613"/>
          </a:xfrm>
          <a:prstGeom prst="leftBrace">
            <a:avLst>
              <a:gd name="adj1" fmla="val 4746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_11bCellSpecTranscrip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"/>
          <a:stretch/>
        </p:blipFill>
        <p:spPr>
          <a:xfrm>
            <a:off x="2517648" y="143256"/>
            <a:ext cx="4108704" cy="6372423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18.11b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4377700" y="1330854"/>
            <a:ext cx="916525" cy="45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Available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5227804" y="3697757"/>
            <a:ext cx="1228147" cy="7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Albumin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gene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expressed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4761538" y="5423918"/>
            <a:ext cx="1800248" cy="55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 gene 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not expressed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859404" y="979344"/>
            <a:ext cx="2768527" cy="27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LIVER CELL 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529209" y="6248800"/>
            <a:ext cx="1499146" cy="29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50" dirty="0" smtClean="0">
                <a:solidFill>
                  <a:srgbClr val="000000"/>
                </a:solidFill>
                <a:latin typeface="Arial" charset="0"/>
              </a:rPr>
              <a:t>(a) Liver cell</a:t>
            </a:r>
            <a:endParaRPr lang="en-US" sz="17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_11cCellSpecTranscrip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"/>
          <a:stretch/>
        </p:blipFill>
        <p:spPr>
          <a:xfrm>
            <a:off x="2484120" y="137160"/>
            <a:ext cx="4175760" cy="637190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18.11c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Text Box 31"/>
          <p:cNvSpPr txBox="1">
            <a:spLocks noChangeArrowheads="1"/>
          </p:cNvSpPr>
          <p:nvPr/>
        </p:nvSpPr>
        <p:spPr bwMode="auto">
          <a:xfrm>
            <a:off x="4105754" y="1440344"/>
            <a:ext cx="1192623" cy="52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Available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activators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4883596" y="3480258"/>
            <a:ext cx="1731107" cy="52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Albumin gene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not expressed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798793" y="5641713"/>
            <a:ext cx="1637313" cy="60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50" dirty="0" err="1" smtClean="0">
                <a:solidFill>
                  <a:srgbClr val="000000"/>
                </a:solidFill>
                <a:latin typeface="Arial" charset="0"/>
              </a:rPr>
              <a:t>Crystallin</a:t>
            </a: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gene expressed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3978500" y="986687"/>
            <a:ext cx="2477452" cy="3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LENS CELL 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2561993" y="6255117"/>
            <a:ext cx="1459744" cy="29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50" dirty="0" smtClean="0">
                <a:solidFill>
                  <a:srgbClr val="000000"/>
                </a:solidFill>
                <a:latin typeface="Arial" charset="0"/>
              </a:rPr>
              <a:t>(b) Lens cell</a:t>
            </a:r>
            <a:endParaRPr lang="en-US" sz="17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Coordinately Controlled Genes in Eukaryotes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Co-expressed eukaryotic genes are not organized in operons (with a few minor exceptions)</a:t>
            </a:r>
          </a:p>
          <a:p>
            <a:r>
              <a:rPr lang="en-US" smtClean="0"/>
              <a:t>These genes can be scattered over different chromosomes, but each has the same combination of control elements</a:t>
            </a:r>
          </a:p>
          <a:p>
            <a:r>
              <a:rPr lang="en-US" smtClean="0"/>
              <a:t>Copies of the activators recognize specific control elements and promote simultaneous transcription of the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07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Nuclear Architecture and Gene Expression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Loops of chromatin extend from individual chromosome territories into specific sites in the nucleus</a:t>
            </a:r>
          </a:p>
          <a:p>
            <a:r>
              <a:rPr lang="en-US" smtClean="0"/>
              <a:t>Loops from different chromosomes may congregate at particular sites, some of which are rich in transcription factors and RNA polymerases</a:t>
            </a:r>
          </a:p>
          <a:p>
            <a:r>
              <a:rPr lang="en-US" smtClean="0"/>
              <a:t>These may be areas specialized for a common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98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_12_ChromoInteractions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"/>
          <a:stretch/>
        </p:blipFill>
        <p:spPr>
          <a:xfrm>
            <a:off x="1740408" y="288137"/>
            <a:ext cx="5663184" cy="639892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18.12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2645689" y="5841681"/>
            <a:ext cx="1341836" cy="57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Chromatin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loop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5536506" y="3213677"/>
            <a:ext cx="277818" cy="44981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 flipV="1">
            <a:off x="5427311" y="4854173"/>
            <a:ext cx="277818" cy="13362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3829913" y="5065849"/>
            <a:ext cx="1164188" cy="9128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795997" y="3230727"/>
            <a:ext cx="724953" cy="129311"/>
            <a:chOff x="8276167" y="4567767"/>
            <a:chExt cx="509058" cy="100541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8276167" y="4618038"/>
              <a:ext cx="50905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827743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878416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864138" y="3339564"/>
            <a:ext cx="821432" cy="33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5 µm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5212270" y="6173341"/>
            <a:ext cx="1519456" cy="57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Transcription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factory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505341" y="2674405"/>
            <a:ext cx="1519456" cy="57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Chromosome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territory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1908575" y="348403"/>
            <a:ext cx="3055851" cy="81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Chromosomes in the</a:t>
            </a:r>
            <a:br>
              <a:rPr lang="en-US" sz="17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interphase nucleus</a:t>
            </a:r>
            <a:br>
              <a:rPr lang="en-US" sz="17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(fluorescence micrograph)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0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Mechanisms of Post-Transcriptional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Transcription alone does not account for gene expression</a:t>
            </a:r>
          </a:p>
          <a:p>
            <a:r>
              <a:rPr lang="en-US" smtClean="0"/>
              <a:t>Regulatory mechanisms can operate at various stages after transcription</a:t>
            </a:r>
          </a:p>
          <a:p>
            <a:r>
              <a:rPr lang="en-US" smtClean="0"/>
              <a:t>Such mechanisms allow a cell to fine-tune gene expression rapidly in response to environmental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4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Operons: The Basic Concept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cluster of functionally related genes can be coordinately controlled by a single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on-off switch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r>
              <a:rPr lang="en-US" dirty="0" smtClean="0"/>
              <a:t>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switch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is a segment of DNA called an </a:t>
            </a:r>
            <a:r>
              <a:rPr lang="en-US" altLang="ja-JP" b="1" dirty="0" smtClean="0"/>
              <a:t>operator</a:t>
            </a:r>
            <a:r>
              <a:rPr lang="en-US" altLang="ja-JP" dirty="0" smtClean="0"/>
              <a:t> usually positioned within the promoter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operon</a:t>
            </a:r>
            <a:r>
              <a:rPr lang="en-US" dirty="0" smtClean="0"/>
              <a:t> is the entire stretch of DNA that includes the operator, the promoter, and the genes that they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RNA Processing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="1" dirty="0" smtClean="0"/>
              <a:t>alternative RNA splicing</a:t>
            </a:r>
            <a:r>
              <a:rPr lang="en-US" dirty="0" smtClean="0"/>
              <a:t>, different mRNA molecules are produced from the same primary transcript, depending on which RNA segments are treated as exons and which as introns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21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8_13AltRNASplicing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98704" y="603504"/>
            <a:ext cx="8546592" cy="547949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18.13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4172990" y="591296"/>
            <a:ext cx="1407539" cy="27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100" dirty="0" smtClean="0">
                <a:solidFill>
                  <a:srgbClr val="000000"/>
                </a:solidFill>
                <a:latin typeface="Arial" charset="0"/>
              </a:rPr>
              <a:t>Exons</a:t>
            </a:r>
            <a:endParaRPr lang="en-US" sz="2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3897906" y="5020532"/>
            <a:ext cx="1782249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RNA splicing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2219652" y="926431"/>
            <a:ext cx="2350900" cy="845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566692" y="926431"/>
            <a:ext cx="2559355" cy="845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66692" y="926431"/>
            <a:ext cx="911022" cy="8415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566692" y="934151"/>
            <a:ext cx="0" cy="8337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ight Brace 11"/>
          <p:cNvSpPr/>
          <p:nvPr/>
        </p:nvSpPr>
        <p:spPr bwMode="auto">
          <a:xfrm rot="5400000">
            <a:off x="4618817" y="-494182"/>
            <a:ext cx="303026" cy="5568412"/>
          </a:xfrm>
          <a:prstGeom prst="rightBrace">
            <a:avLst>
              <a:gd name="adj1" fmla="val 2463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2151514" y="4018922"/>
            <a:ext cx="6923213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852488" algn="l"/>
                <a:tab pos="2305050" algn="l"/>
                <a:tab pos="3232150" algn="l"/>
                <a:tab pos="4887913" algn="l"/>
              </a:tabLst>
            </a:pPr>
            <a:r>
              <a:rPr lang="en-US" sz="1900" dirty="0" smtClean="0">
                <a:solidFill>
                  <a:srgbClr val="FFFFFF"/>
                </a:solidFill>
                <a:latin typeface="Arial" charset="0"/>
              </a:rPr>
              <a:t>1	2	3	4	5</a:t>
            </a:r>
            <a:endParaRPr lang="en-US" sz="19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162006" y="1762374"/>
            <a:ext cx="6920418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852488" algn="l"/>
                <a:tab pos="2287588" algn="l"/>
                <a:tab pos="3208338" algn="l"/>
                <a:tab pos="4879975" algn="l"/>
              </a:tabLst>
            </a:pPr>
            <a:r>
              <a:rPr lang="en-US" sz="1900" dirty="0" smtClean="0">
                <a:solidFill>
                  <a:srgbClr val="FFFFFF"/>
                </a:solidFill>
                <a:latin typeface="Arial" charset="0"/>
              </a:rPr>
              <a:t>1	2	3	4	5</a:t>
            </a:r>
            <a:endParaRPr lang="en-US" sz="19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561693" y="5642135"/>
            <a:ext cx="2598422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536575" algn="l"/>
                <a:tab pos="1004888" algn="l"/>
                <a:tab pos="1600200" algn="l"/>
                <a:tab pos="2332038" algn="l"/>
                <a:tab pos="3208338" algn="l"/>
                <a:tab pos="3257550" algn="l"/>
              </a:tabLst>
            </a:pPr>
            <a:r>
              <a:rPr lang="en-US" sz="1900" dirty="0" smtClean="0">
                <a:solidFill>
                  <a:srgbClr val="FFFFFF"/>
                </a:solidFill>
                <a:latin typeface="Arial" charset="0"/>
              </a:rPr>
              <a:t>1	2	3	5</a:t>
            </a:r>
            <a:endParaRPr lang="en-US" sz="19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650448" y="5643172"/>
            <a:ext cx="2814783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544513" algn="l"/>
                <a:tab pos="1069975" algn="l"/>
                <a:tab pos="1774825" algn="l"/>
                <a:tab pos="2332038" algn="l"/>
                <a:tab pos="3208338" algn="l"/>
                <a:tab pos="3257550" algn="l"/>
              </a:tabLst>
            </a:pPr>
            <a:r>
              <a:rPr lang="en-US" sz="1900" dirty="0" smtClean="0">
                <a:solidFill>
                  <a:srgbClr val="FFFFFF"/>
                </a:solidFill>
                <a:latin typeface="Arial" charset="0"/>
              </a:rPr>
              <a:t>1	2	4	5</a:t>
            </a:r>
            <a:endParaRPr lang="en-US" sz="19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535909" y="5575522"/>
            <a:ext cx="474228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OR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690887" y="2405578"/>
            <a:ext cx="2294278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Troponin T gene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25794" y="1766077"/>
            <a:ext cx="714234" cy="30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30792" y="3716041"/>
            <a:ext cx="1414255" cy="96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Primary</a:t>
            </a:r>
            <a:br>
              <a:rPr lang="en-US" sz="2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2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transcript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50793" y="5656007"/>
            <a:ext cx="909242" cy="30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RNA Processing</a:t>
            </a:r>
          </a:p>
        </p:txBody>
      </p:sp>
      <p:pic>
        <p:nvPicPr>
          <p:cNvPr id="3" name="18_13RNAProcessing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Initiation of Translation and mRNA Degradation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initiation of translation of selected </a:t>
            </a:r>
            <a:br>
              <a:rPr lang="en-US" smtClean="0"/>
            </a:br>
            <a:r>
              <a:rPr lang="en-US" smtClean="0"/>
              <a:t>mRNAs can be blocked by regulatory proteins that bind to sequences or structures of the mRNA</a:t>
            </a:r>
          </a:p>
          <a:p>
            <a:r>
              <a:rPr lang="en-US" smtClean="0"/>
              <a:t>Alternatively, translation of all mRNAs </a:t>
            </a:r>
            <a:br>
              <a:rPr lang="en-US" smtClean="0"/>
            </a:br>
            <a:r>
              <a:rPr lang="en-US" smtClean="0"/>
              <a:t>in a cell may be regulated simultaneously</a:t>
            </a:r>
          </a:p>
          <a:p>
            <a:r>
              <a:rPr lang="en-US" smtClean="0"/>
              <a:t>For example, translation initiation factors are simultaneously activated in an egg following fertilization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2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life span of mRNA molecules in the cytoplasm is a key to determining protein synthesis</a:t>
            </a:r>
          </a:p>
          <a:p>
            <a:r>
              <a:rPr lang="en-US" smtClean="0"/>
              <a:t>Eukaryotic mRNA is more long lived than prokaryotic mRNA</a:t>
            </a:r>
          </a:p>
          <a:p>
            <a:r>
              <a:rPr lang="en-US" smtClean="0"/>
              <a:t>Nucleotide sequences that influence the lifespan of mRNA in eukaryotes reside in the untranslated region (UTR) at the 3</a:t>
            </a:r>
            <a:r>
              <a:rPr lang="en-US" smtClean="0">
                <a:sym typeface="Symbol" charset="0"/>
              </a:rPr>
              <a:t>′ end of the 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1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Protein Processing and Degradation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translation, various types of protein processing, including cleavage and the addition</a:t>
            </a:r>
            <a:br>
              <a:rPr lang="en-US" dirty="0" smtClean="0"/>
            </a:br>
            <a:r>
              <a:rPr lang="en-US" dirty="0" smtClean="0"/>
              <a:t>of chemical groups, are subject to control</a:t>
            </a:r>
          </a:p>
          <a:p>
            <a:r>
              <a:rPr lang="en-US" dirty="0" smtClean="0"/>
              <a:t>The length of time each protein function is regulated by selective degradation</a:t>
            </a:r>
          </a:p>
          <a:p>
            <a:r>
              <a:rPr lang="en-US" dirty="0" smtClean="0"/>
              <a:t>Cells mark proteins for degradation by attaching ubiquitin to them</a:t>
            </a:r>
          </a:p>
          <a:p>
            <a:r>
              <a:rPr lang="en-US" dirty="0" smtClean="0"/>
              <a:t>This mark is recognized by proteasomes, which recognize and degrade the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9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mRNA Degradation</a:t>
            </a:r>
          </a:p>
        </p:txBody>
      </p:sp>
      <p:pic>
        <p:nvPicPr>
          <p:cNvPr id="3" name="18_14mRNADegradation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18.3: Noncoding RNAs play multiple roles in controlling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Only a small fraction of DNA codes for proteins, and a very small fraction of the non-protein-coding DNA consists of genes for RNA such as rRNA</a:t>
            </a:r>
            <a:br>
              <a:rPr lang="en-US" smtClean="0"/>
            </a:br>
            <a:r>
              <a:rPr lang="en-US" smtClean="0"/>
              <a:t>and tRNA</a:t>
            </a:r>
          </a:p>
          <a:p>
            <a:r>
              <a:rPr lang="en-US" smtClean="0"/>
              <a:t>A significant amount of the genome may be transcribed into noncoding RNAs (ncRNAs)</a:t>
            </a:r>
          </a:p>
          <a:p>
            <a:r>
              <a:rPr lang="en-US" smtClean="0"/>
              <a:t>Noncoding RNAs regulate gene expression at</a:t>
            </a:r>
            <a:br>
              <a:rPr lang="en-US" smtClean="0"/>
            </a:br>
            <a:r>
              <a:rPr lang="en-US" smtClean="0"/>
              <a:t>two points: mRNA translation and chromatin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25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Effects on mRNAs by MicroRNAs and Small Interfering 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MicroRNAs</a:t>
            </a:r>
            <a:r>
              <a:rPr lang="en-US" dirty="0" smtClean="0"/>
              <a:t> (</a:t>
            </a:r>
            <a:r>
              <a:rPr lang="en-US" b="1" dirty="0" err="1" smtClean="0"/>
              <a:t>miRNAs</a:t>
            </a:r>
            <a:r>
              <a:rPr lang="en-US" dirty="0" smtClean="0"/>
              <a:t>) are small single-stranded RNA molecules that can bind to mRNA</a:t>
            </a:r>
          </a:p>
          <a:p>
            <a:r>
              <a:rPr lang="en-US" dirty="0" smtClean="0"/>
              <a:t>These can degrade mRNA or block its translation</a:t>
            </a:r>
          </a:p>
          <a:p>
            <a:r>
              <a:rPr lang="en-US" dirty="0" smtClean="0"/>
              <a:t>It is estimated that expression of at least half of all human genes may be regulated by </a:t>
            </a:r>
            <a:r>
              <a:rPr lang="en-US" dirty="0" err="1" smtClean="0"/>
              <a:t>miRNAs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26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8_14miRNAsAndGeneExp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9"/>
          <a:stretch/>
        </p:blipFill>
        <p:spPr>
          <a:xfrm>
            <a:off x="1112520" y="202288"/>
            <a:ext cx="6918960" cy="639213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18.14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4258705" y="193278"/>
            <a:ext cx="1108811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miRNA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587631" y="467620"/>
            <a:ext cx="0" cy="68775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6925705" y="626571"/>
            <a:ext cx="1150001" cy="77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miRNA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-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protein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complex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509528" y="1821864"/>
            <a:ext cx="2151060" cy="51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miRNA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binds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to a target mRNA.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144530" y="5661746"/>
            <a:ext cx="1859707" cy="32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mRNA degraded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5170116" y="5654276"/>
            <a:ext cx="2360235" cy="32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Translation blocked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4609824" y="4937099"/>
            <a:ext cx="664413" cy="29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OR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487117" y="6072628"/>
            <a:ext cx="6633414" cy="49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If bases are completely complementary, mRNA is degraded.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If match is less than complete, translation is blocked.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57821" y="1838232"/>
            <a:ext cx="261403" cy="380489"/>
            <a:chOff x="1157821" y="1773104"/>
            <a:chExt cx="261403" cy="380489"/>
          </a:xfrm>
        </p:grpSpPr>
        <p:sp>
          <p:nvSpPr>
            <p:cNvPr id="14" name="Oval 13"/>
            <p:cNvSpPr/>
            <p:nvPr/>
          </p:nvSpPr>
          <p:spPr bwMode="auto">
            <a:xfrm>
              <a:off x="1157821" y="1777623"/>
              <a:ext cx="261403" cy="260727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1206500" y="1773104"/>
              <a:ext cx="158750" cy="38048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1" name="Oval 20"/>
          <p:cNvSpPr/>
          <p:nvPr/>
        </p:nvSpPr>
        <p:spPr bwMode="auto">
          <a:xfrm>
            <a:off x="1164171" y="6081376"/>
            <a:ext cx="261403" cy="26072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1216025" y="6083208"/>
            <a:ext cx="158750" cy="3223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6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8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operon can be switched off by a protein </a:t>
            </a:r>
            <a:r>
              <a:rPr lang="en-US" b="1" dirty="0" smtClean="0"/>
              <a:t>repressor</a:t>
            </a:r>
          </a:p>
          <a:p>
            <a:r>
              <a:rPr lang="en-US" dirty="0" smtClean="0"/>
              <a:t>The repressor prevents gene transcription by binding to the operator and blocking RNA polymerase</a:t>
            </a:r>
          </a:p>
          <a:p>
            <a:r>
              <a:rPr lang="en-US" dirty="0" smtClean="0"/>
              <a:t>The repressor is the product of a separate </a:t>
            </a:r>
            <a:r>
              <a:rPr lang="en-US" b="1" dirty="0" smtClean="0"/>
              <a:t>regulatory gene</a:t>
            </a:r>
            <a:endParaRPr lang="en-US" b="1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28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Small interfering RNAs </a:t>
            </a:r>
            <a:r>
              <a:rPr lang="en-US" dirty="0" smtClean="0"/>
              <a:t>(</a:t>
            </a:r>
            <a:r>
              <a:rPr lang="en-US" b="1" dirty="0" err="1" smtClean="0"/>
              <a:t>siRNAs</a:t>
            </a:r>
            <a:r>
              <a:rPr lang="en-US" dirty="0" smtClean="0"/>
              <a:t>) are similar to </a:t>
            </a:r>
            <a:r>
              <a:rPr lang="en-US" dirty="0" err="1" smtClean="0"/>
              <a:t>miRNAs</a:t>
            </a:r>
            <a:r>
              <a:rPr lang="en-US" dirty="0" smtClean="0"/>
              <a:t> in size and function</a:t>
            </a:r>
          </a:p>
          <a:p>
            <a:r>
              <a:rPr lang="en-US" dirty="0" smtClean="0"/>
              <a:t>The blocking of gene expression by </a:t>
            </a:r>
            <a:r>
              <a:rPr lang="en-US" dirty="0" err="1" smtClean="0"/>
              <a:t>siRNAs</a:t>
            </a:r>
            <a:r>
              <a:rPr lang="en-US" dirty="0" smtClean="0"/>
              <a:t> is called </a:t>
            </a:r>
            <a:r>
              <a:rPr lang="en-US" b="1" dirty="0" smtClean="0"/>
              <a:t>RNA interference </a:t>
            </a:r>
            <a:r>
              <a:rPr lang="en-US" dirty="0" smtClean="0"/>
              <a:t>(</a:t>
            </a:r>
            <a:r>
              <a:rPr lang="en-US" b="1" dirty="0" err="1" smtClean="0"/>
              <a:t>RNAi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RNAi</a:t>
            </a:r>
            <a:r>
              <a:rPr lang="en-US" dirty="0" smtClean="0"/>
              <a:t> is used in the laboratory as a means of disabling genes to investigate their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53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Chromatin Remodeling by ncRNAs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Some ncRNAs act to bring about remodeling of chromatin structure</a:t>
            </a:r>
          </a:p>
          <a:p>
            <a:r>
              <a:rPr lang="en-US" smtClean="0"/>
              <a:t>In some yeasts siRNAs re-form heterochromatin at centromeres after chromosome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7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9230" descr="18_15_ChromatinCondense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"/>
          <a:stretch/>
        </p:blipFill>
        <p:spPr>
          <a:xfrm>
            <a:off x="944880" y="214130"/>
            <a:ext cx="7254240" cy="642065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18.15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1264063" y="761600"/>
            <a:ext cx="2942812" cy="20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RNA transcripts (red) produced.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1257713" y="1517250"/>
            <a:ext cx="3044412" cy="39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Yeast enzyme synthesizes strands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complementary to RNA transcripts.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1251363" y="2425300"/>
            <a:ext cx="3253962" cy="39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Double-stranded RNA processed into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siRNAs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that associate with proteins.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238663" y="4201916"/>
            <a:ext cx="3253962" cy="39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siRNA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-protein complexes recruit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histone-modifying enzymes.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257712" y="3260324"/>
            <a:ext cx="3257137" cy="62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1300" dirty="0" err="1" smtClean="0">
                <a:solidFill>
                  <a:srgbClr val="000000"/>
                </a:solidFill>
                <a:latin typeface="Arial" charset="0"/>
              </a:rPr>
              <a:t>siRNA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-protein complexes bind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RNA transcripts and become tethered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to centromere region.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251363" y="5705830"/>
            <a:ext cx="3253962" cy="39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Chromatin condensation is initiated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and heterochromatin is formed.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990175" y="764452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028171" y="763109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99700" y="1520102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040871" y="1518759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993350" y="2437677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1034521" y="2436334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998113" y="3269527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1032934" y="3265009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4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994938" y="4206152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1032934" y="4204809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5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998113" y="5720627"/>
            <a:ext cx="200450" cy="198343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1032934" y="5719284"/>
            <a:ext cx="127529" cy="2790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6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991115" y="511945"/>
            <a:ext cx="0" cy="2846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19" name="Straight Connector 9218"/>
          <p:cNvCxnSpPr/>
          <p:nvPr/>
        </p:nvCxnSpPr>
        <p:spPr bwMode="auto">
          <a:xfrm flipV="1">
            <a:off x="6985000" y="616720"/>
            <a:ext cx="38100" cy="177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1" name="Straight Connector 9220"/>
          <p:cNvCxnSpPr/>
          <p:nvPr/>
        </p:nvCxnSpPr>
        <p:spPr bwMode="auto">
          <a:xfrm flipV="1">
            <a:off x="5873750" y="661170"/>
            <a:ext cx="0" cy="1714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3" name="Straight Connector 9222"/>
          <p:cNvCxnSpPr/>
          <p:nvPr/>
        </p:nvCxnSpPr>
        <p:spPr bwMode="auto">
          <a:xfrm flipH="1">
            <a:off x="6664325" y="2689995"/>
            <a:ext cx="117475" cy="666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4" name="Left Brace 9223"/>
          <p:cNvSpPr/>
          <p:nvPr/>
        </p:nvSpPr>
        <p:spPr bwMode="auto">
          <a:xfrm rot="5400000">
            <a:off x="5954716" y="-478652"/>
            <a:ext cx="90481" cy="1833564"/>
          </a:xfrm>
          <a:prstGeom prst="leftBrace">
            <a:avLst>
              <a:gd name="adj1" fmla="val 27351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9226" name="Straight Connector 9225"/>
          <p:cNvCxnSpPr/>
          <p:nvPr/>
        </p:nvCxnSpPr>
        <p:spPr bwMode="auto">
          <a:xfrm>
            <a:off x="6160807" y="1218558"/>
            <a:ext cx="2818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5370081" y="230071"/>
            <a:ext cx="1547006" cy="18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Centromeric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DNA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5063288" y="829405"/>
            <a:ext cx="1193836" cy="18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RNA polymerase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5066855" y="1118371"/>
            <a:ext cx="1079682" cy="18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RNA transcript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6886200" y="800869"/>
            <a:ext cx="1290155" cy="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Sister chromatids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(two DNA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molecules)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6807721" y="2563201"/>
            <a:ext cx="1065414" cy="35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siRNA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-protein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complex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" name="Left Brace 60"/>
          <p:cNvSpPr/>
          <p:nvPr/>
        </p:nvSpPr>
        <p:spPr bwMode="auto">
          <a:xfrm rot="5400000">
            <a:off x="5972726" y="4244490"/>
            <a:ext cx="90481" cy="1177519"/>
          </a:xfrm>
          <a:prstGeom prst="leftBrace">
            <a:avLst>
              <a:gd name="adj1" fmla="val 27351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395051" y="4618048"/>
            <a:ext cx="1547006" cy="18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Centromeric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DNA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6675729" y="5256625"/>
            <a:ext cx="940556" cy="52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Chromatin-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modifying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enzymes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228" name="Straight Connector 9227"/>
          <p:cNvCxnSpPr/>
          <p:nvPr/>
        </p:nvCxnSpPr>
        <p:spPr bwMode="auto">
          <a:xfrm>
            <a:off x="6339174" y="5099957"/>
            <a:ext cx="303225" cy="23902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0" name="Straight Connector 9229"/>
          <p:cNvCxnSpPr/>
          <p:nvPr/>
        </p:nvCxnSpPr>
        <p:spPr bwMode="auto">
          <a:xfrm flipH="1" flipV="1">
            <a:off x="6364146" y="5317572"/>
            <a:ext cx="278253" cy="2140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Left Brace 67"/>
          <p:cNvSpPr/>
          <p:nvPr/>
        </p:nvSpPr>
        <p:spPr bwMode="auto">
          <a:xfrm rot="5400000">
            <a:off x="5976292" y="5988971"/>
            <a:ext cx="90481" cy="642415"/>
          </a:xfrm>
          <a:prstGeom prst="leftBrace">
            <a:avLst>
              <a:gd name="adj1" fmla="val 27351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5220249" y="5930878"/>
            <a:ext cx="1611216" cy="33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Heterochromatin at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the centromere region</a:t>
            </a:r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Small ncRNAs called piwi-associated RNAs (piRNAs) induce heterochromatin, blocking the expression of parasitic DNA elements in the genome, known as transposons</a:t>
            </a:r>
          </a:p>
          <a:p>
            <a:r>
              <a:rPr lang="en-US" smtClean="0"/>
              <a:t>RNA-based regulation of chromatin structure is likely to play an important role in gene 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43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Evolutionary Significance of Small ncRNAs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Small ncRNAs can regulate gene expression</a:t>
            </a:r>
            <a:br>
              <a:rPr lang="en-US" smtClean="0"/>
            </a:br>
            <a:r>
              <a:rPr lang="en-US" smtClean="0"/>
              <a:t>at multiple steps</a:t>
            </a:r>
          </a:p>
          <a:p>
            <a:r>
              <a:rPr lang="en-US" smtClean="0"/>
              <a:t>An increase in the number of miRNAs in a species may have allowed morphological complexity to increase over evolutionary time</a:t>
            </a:r>
          </a:p>
          <a:p>
            <a:r>
              <a:rPr lang="en-US" smtClean="0"/>
              <a:t>siRNAs may have evolved first, followed by miRNAs and later piRNAs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19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18.4: A program of differential gene expression leads to the different cell types in a multicellular organism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3" y="1695449"/>
            <a:ext cx="8499249" cy="4660635"/>
          </a:xfrm>
        </p:spPr>
        <p:txBody>
          <a:bodyPr/>
          <a:lstStyle/>
          <a:p>
            <a:r>
              <a:rPr lang="en-US" dirty="0" smtClean="0"/>
              <a:t>During embryonic development, a fertilized egg gives rise to many different cell types</a:t>
            </a:r>
          </a:p>
          <a:p>
            <a:r>
              <a:rPr lang="en-US" dirty="0" smtClean="0"/>
              <a:t>Cell types are organized successively into tissues, organs, organ systems, and the whole organism</a:t>
            </a:r>
          </a:p>
          <a:p>
            <a:r>
              <a:rPr lang="en-US" dirty="0" smtClean="0"/>
              <a:t>Gene expression orchestrates the developmental programs of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60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Genetic Analysis of Early Development: </a:t>
            </a:r>
            <a:r>
              <a:rPr lang="en-US" dirty="0" smtClean="0"/>
              <a:t>Scientific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Edward B. Lewis, Christiane </a:t>
            </a:r>
            <a:r>
              <a:rPr lang="en-US" dirty="0" err="1" smtClean="0"/>
              <a:t>N</a:t>
            </a:r>
            <a:r>
              <a:rPr lang="en-US" altLang="ja-JP" dirty="0" err="1" smtClean="0"/>
              <a:t>ü</a:t>
            </a:r>
            <a:r>
              <a:rPr lang="en-US" dirty="0" err="1" smtClean="0"/>
              <a:t>sslein-Volhard</a:t>
            </a:r>
            <a:r>
              <a:rPr lang="en-US" dirty="0" smtClean="0"/>
              <a:t>, and Eric </a:t>
            </a:r>
            <a:r>
              <a:rPr lang="en-US" dirty="0" err="1" smtClean="0"/>
              <a:t>Wieschaus</a:t>
            </a:r>
            <a:r>
              <a:rPr lang="en-US" dirty="0" smtClean="0"/>
              <a:t> won a Nobel Prize in 1995 for decoding pattern formation in </a:t>
            </a:r>
            <a:r>
              <a:rPr lang="en-US" i="1" dirty="0" smtClean="0"/>
              <a:t>Drosophila</a:t>
            </a:r>
          </a:p>
          <a:p>
            <a:r>
              <a:rPr lang="en-US" dirty="0" smtClean="0"/>
              <a:t>Lewis discovered the </a:t>
            </a:r>
            <a:r>
              <a:rPr lang="en-US" b="1" dirty="0" smtClean="0"/>
              <a:t>homeotic genes</a:t>
            </a:r>
            <a:r>
              <a:rPr lang="en-US" dirty="0" smtClean="0"/>
              <a:t>, which control pattern formation in late embryo, larva, and adult 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66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_20_DrosPatternForm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0"/>
          <a:stretch/>
        </p:blipFill>
        <p:spPr>
          <a:xfrm>
            <a:off x="1286256" y="1569720"/>
            <a:ext cx="6571488" cy="355790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1845734" y="2925234"/>
            <a:ext cx="37570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009775" y="3210984"/>
            <a:ext cx="645584" cy="11747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5168900" y="3692525"/>
            <a:ext cx="349250" cy="7090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18.20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1476109" y="1726827"/>
            <a:ext cx="1108811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Wild type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846792" y="2926292"/>
            <a:ext cx="37570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2010833" y="3212042"/>
            <a:ext cx="645584" cy="1174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5169958" y="3693583"/>
            <a:ext cx="349250" cy="70908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391445" y="2774577"/>
            <a:ext cx="40243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Eye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423196" y="4351492"/>
            <a:ext cx="963347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Antenna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936865" y="4367365"/>
            <a:ext cx="413012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Leg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857490" y="1700365"/>
            <a:ext cx="1069176" cy="2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FFFF"/>
                </a:solidFill>
                <a:latin typeface="Arial" charset="0"/>
              </a:rPr>
              <a:t>Mutant</a:t>
            </a:r>
            <a:endParaRPr lang="en-US" sz="17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</a:t>
            </a:r>
            <a:r>
              <a:rPr lang="en-US" altLang="ja-JP" dirty="0" err="1" smtClean="0"/>
              <a:t>ü</a:t>
            </a:r>
            <a:r>
              <a:rPr lang="en-US" dirty="0" err="1" smtClean="0"/>
              <a:t>sslein-Volhard</a:t>
            </a:r>
            <a:r>
              <a:rPr lang="en-US" dirty="0" smtClean="0"/>
              <a:t> and </a:t>
            </a:r>
            <a:r>
              <a:rPr lang="en-US" dirty="0" err="1" smtClean="0"/>
              <a:t>Wieschaus</a:t>
            </a:r>
            <a:r>
              <a:rPr lang="en-US" dirty="0" smtClean="0"/>
              <a:t> studied segment formation</a:t>
            </a:r>
          </a:p>
          <a:p>
            <a:r>
              <a:rPr lang="en-US" dirty="0" smtClean="0"/>
              <a:t>They created mutants, conducted breeding experiments, and looked for corresponding genes</a:t>
            </a:r>
          </a:p>
          <a:p>
            <a:r>
              <a:rPr lang="en-US" dirty="0" smtClean="0"/>
              <a:t>Many of the identified mutations were </a:t>
            </a:r>
            <a:r>
              <a:rPr lang="en-US" b="1" dirty="0" smtClean="0"/>
              <a:t>embryonic </a:t>
            </a:r>
            <a:r>
              <a:rPr lang="en-US" b="1" dirty="0" err="1" smtClean="0"/>
              <a:t>lethals</a:t>
            </a:r>
            <a:r>
              <a:rPr lang="en-US" dirty="0" smtClean="0"/>
              <a:t>, causing death during embryogenesis</a:t>
            </a:r>
          </a:p>
          <a:p>
            <a:r>
              <a:rPr lang="en-US" dirty="0" smtClean="0"/>
              <a:t>They found 120 genes essential for normal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0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Axis Establishment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Maternal effect genes </a:t>
            </a:r>
            <a:r>
              <a:rPr lang="en-US" dirty="0" smtClean="0"/>
              <a:t>encode cytoplasmic determinants that initially establish the axes of the body of </a:t>
            </a:r>
            <a:r>
              <a:rPr lang="en-US" i="1" dirty="0" smtClean="0"/>
              <a:t>Drosophila</a:t>
            </a:r>
          </a:p>
          <a:p>
            <a:r>
              <a:rPr lang="en-US" dirty="0" smtClean="0"/>
              <a:t>These maternal effect genes are also called </a:t>
            </a:r>
            <a:r>
              <a:rPr lang="en-US" b="1" dirty="0" smtClean="0"/>
              <a:t>egg-polarity genes</a:t>
            </a:r>
            <a:r>
              <a:rPr lang="en-US" dirty="0" smtClean="0"/>
              <a:t> because they control orientation of the egg and consequently the fly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2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repressor can be in an active or inactive form, depending on the presence of other </a:t>
            </a:r>
            <a:r>
              <a:rPr lang="en-US" dirty="0" smtClean="0"/>
              <a:t>molecules</a:t>
            </a:r>
            <a:endParaRPr lang="en-US" dirty="0" smtClean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00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18.5: Cancer results from genetic changes that affect cell cycle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gene regulation systems that go wrong during cancer are the very same systems involved in embryonic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4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Genes Associated with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Cancer can be caused by mutations to genes that regulate cell growth and division</a:t>
            </a:r>
          </a:p>
          <a:p>
            <a:r>
              <a:rPr lang="en-US" dirty="0" smtClean="0"/>
              <a:t>Mutations in these genes can be caused by spontaneous mutation or environmental influences such as chemicals, radiation, and some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70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Oncogenes</a:t>
            </a:r>
            <a:r>
              <a:rPr lang="en-US" dirty="0" smtClean="0"/>
              <a:t> are cancer-causing genes in some types of viruses</a:t>
            </a:r>
          </a:p>
          <a:p>
            <a:r>
              <a:rPr lang="en-US" b="1" dirty="0" smtClean="0"/>
              <a:t>Proto-oncogenes</a:t>
            </a:r>
            <a:r>
              <a:rPr lang="en-US" dirty="0" smtClean="0"/>
              <a:t> are the corresponding normal cellular genes that are responsible for normal cell growth and division</a:t>
            </a:r>
          </a:p>
          <a:p>
            <a:r>
              <a:rPr lang="en-US" dirty="0" smtClean="0"/>
              <a:t>Conversion of a proto-oncogene to an oncogene can lead to abnormal stimulation of the cell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41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Proto-oncogenes can be converted to</a:t>
            </a:r>
            <a:br>
              <a:rPr lang="en-US" smtClean="0"/>
            </a:br>
            <a:r>
              <a:rPr lang="en-US" smtClean="0"/>
              <a:t>oncogenes by</a:t>
            </a:r>
          </a:p>
          <a:p>
            <a:pPr lvl="1"/>
            <a:r>
              <a:rPr lang="en-US" smtClean="0"/>
              <a:t>Movement of DNA within the genome: if it ends up near an active promoter, transcription may increase</a:t>
            </a:r>
          </a:p>
          <a:p>
            <a:pPr lvl="1"/>
            <a:r>
              <a:rPr lang="en-US" smtClean="0"/>
              <a:t>Amplification of a proto-oncogene: increases the number of copies of the gene</a:t>
            </a:r>
          </a:p>
          <a:p>
            <a:pPr lvl="1"/>
            <a:r>
              <a:rPr lang="en-US" smtClean="0"/>
              <a:t>Point mutations in the proto-oncogene or its control elements: cause an increase in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3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18_23_OncogeneMutati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298704" y="1231392"/>
            <a:ext cx="8546592" cy="4231033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18.23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662252" y="1231880"/>
            <a:ext cx="1527774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Proto-oncogene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1278126" y="1195575"/>
            <a:ext cx="135034" cy="629765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 rot="5400000">
            <a:off x="3767328" y="1195576"/>
            <a:ext cx="135034" cy="629765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850900" y="3263900"/>
            <a:ext cx="47625" cy="187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eft Brace 8"/>
          <p:cNvSpPr/>
          <p:nvPr/>
        </p:nvSpPr>
        <p:spPr bwMode="auto">
          <a:xfrm rot="16200000">
            <a:off x="1181290" y="3302188"/>
            <a:ext cx="135034" cy="798042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7152184" y="1195577"/>
            <a:ext cx="135034" cy="629765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16200000">
            <a:off x="6377273" y="3085576"/>
            <a:ext cx="135034" cy="1231266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7971483" y="3382737"/>
            <a:ext cx="135034" cy="636944"/>
          </a:xfrm>
          <a:prstGeom prst="leftBrace">
            <a:avLst>
              <a:gd name="adj1" fmla="val 2411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6061075" y="3257550"/>
            <a:ext cx="85725" cy="1492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8166100" y="3254375"/>
            <a:ext cx="63500" cy="1460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150326" y="1231881"/>
            <a:ext cx="1527774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Proto-oncogene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6493676" y="1225408"/>
            <a:ext cx="1527774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Proto-oncogene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6577904" y="2061294"/>
            <a:ext cx="1527774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Point mutation: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975377" y="2080732"/>
            <a:ext cx="1761035" cy="61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Gene amplification: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multiple copies of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the 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44755" y="2080731"/>
            <a:ext cx="1884145" cy="83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Translocation or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transposition: gene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moved to new locus,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under new controls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38284" y="3046209"/>
            <a:ext cx="1527774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New promoter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804797" y="3720102"/>
            <a:ext cx="912233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6001244" y="3720102"/>
            <a:ext cx="912233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7601645" y="3720102"/>
            <a:ext cx="912233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Oncogene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7348950" y="3046206"/>
            <a:ext cx="1268602" cy="21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within the gene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703193" y="2845333"/>
            <a:ext cx="1378751" cy="38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within a control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element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38283" y="4607828"/>
            <a:ext cx="1618484" cy="62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Normal growth-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stimulating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protein in excess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606066" y="4614306"/>
            <a:ext cx="2389529" cy="44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Normal growth-stimulating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protein in excess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651366" y="4607825"/>
            <a:ext cx="1728628" cy="60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Normal growth-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stimulating protein 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in excess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7497984" y="4601343"/>
            <a:ext cx="1326908" cy="8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Hyperactive or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degradation-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resistant</a:t>
            </a:r>
            <a:br>
              <a:rPr lang="en-US" sz="13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5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3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Tumor-Suppressor Genes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Tumor-suppressor genes </a:t>
            </a:r>
            <a:r>
              <a:rPr lang="en-US" dirty="0" smtClean="0"/>
              <a:t>normally help prevent uncontrolled cell growth</a:t>
            </a:r>
          </a:p>
          <a:p>
            <a:r>
              <a:rPr lang="en-US" dirty="0" smtClean="0"/>
              <a:t>Mutations that decrease protein products of tumor-suppressor genes may contribute to cancer onset</a:t>
            </a:r>
          </a:p>
          <a:p>
            <a:r>
              <a:rPr lang="en-US" dirty="0" smtClean="0"/>
              <a:t>Tumor-suppressor proteins</a:t>
            </a:r>
          </a:p>
          <a:p>
            <a:pPr lvl="1"/>
            <a:r>
              <a:rPr lang="en-US" dirty="0" smtClean="0"/>
              <a:t>Repair damaged DNA</a:t>
            </a:r>
          </a:p>
          <a:p>
            <a:pPr lvl="1"/>
            <a:r>
              <a:rPr lang="en-US" dirty="0" smtClean="0"/>
              <a:t>Control cell adhesion</a:t>
            </a:r>
          </a:p>
          <a:p>
            <a:pPr lvl="1"/>
            <a:r>
              <a:rPr lang="en-US" dirty="0" smtClean="0"/>
              <a:t>Act in cell-signaling pathways that inhibit the</a:t>
            </a:r>
            <a:br>
              <a:rPr lang="en-US" dirty="0" smtClean="0"/>
            </a:br>
            <a:r>
              <a:rPr lang="en-US" dirty="0" smtClean="0"/>
              <a:t>cell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7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Multistep Model of Cancer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Multiple mutations are generally needed for full-fledged cancer; thus the incidence increases</a:t>
            </a:r>
            <a:br>
              <a:rPr lang="en-US" smtClean="0"/>
            </a:br>
            <a:r>
              <a:rPr lang="en-US" smtClean="0"/>
              <a:t>with age</a:t>
            </a:r>
          </a:p>
          <a:p>
            <a:r>
              <a:rPr lang="en-US" smtClean="0"/>
              <a:t>At the DNA level, a cancerous cell is usually characterized by at least one active oncogene and the mutation of several tumor-suppressor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73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18_26_CancerDevelopmen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8"/>
          <a:stretch/>
        </p:blipFill>
        <p:spPr>
          <a:xfrm>
            <a:off x="298704" y="1475232"/>
            <a:ext cx="8546592" cy="375716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18.26</a:t>
            </a:r>
            <a:endParaRPr lang="en-US" sz="1200" dirty="0"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>
            <a:off x="1339593" y="1758248"/>
            <a:ext cx="1108811" cy="18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Colon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730303" y="2768873"/>
            <a:ext cx="196922" cy="20927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1755775" y="2758003"/>
            <a:ext cx="134220" cy="338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1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44878" y="2775223"/>
            <a:ext cx="196922" cy="20927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079875" y="2764353"/>
            <a:ext cx="134220" cy="338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34177" y="4382493"/>
            <a:ext cx="196922" cy="20927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262290" y="4371623"/>
            <a:ext cx="134220" cy="338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440370" y="2764897"/>
            <a:ext cx="196922" cy="20927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6461599" y="2754027"/>
            <a:ext cx="134220" cy="338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6485113" y="4382493"/>
            <a:ext cx="196922" cy="209277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6506342" y="4371623"/>
            <a:ext cx="134220" cy="338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5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945026" y="1949964"/>
            <a:ext cx="410011" cy="9399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375038" y="3969928"/>
            <a:ext cx="470012" cy="2599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1869914" y="4125273"/>
            <a:ext cx="1041040" cy="23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Colon wall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758693" y="2771073"/>
            <a:ext cx="1425832" cy="60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28600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Loss of tumor-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suppressor gene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APC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(or other)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060568" y="2767898"/>
            <a:ext cx="1375032" cy="40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28600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Activation of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i="1" dirty="0" err="1" smtClean="0">
                <a:solidFill>
                  <a:srgbClr val="000000"/>
                </a:solidFill>
                <a:latin typeface="Arial" charset="0"/>
              </a:rPr>
              <a:t>ras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oncogene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6472689" y="4378782"/>
            <a:ext cx="1211146" cy="37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68288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Additional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mutations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4213990" y="4394605"/>
            <a:ext cx="1253765" cy="79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68288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Loss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of tumor-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suppressor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gene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SMAD4</a:t>
            </a:r>
            <a:endParaRPr lang="en-US" sz="13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349846" y="4293908"/>
            <a:ext cx="1021387" cy="81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Larger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benign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growth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(adenoma)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7702303" y="4302429"/>
            <a:ext cx="1064005" cy="59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Malignant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tumor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(carcinoma)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861018" y="4298168"/>
            <a:ext cx="1277089" cy="41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Small benign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growth (polyp)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89125" y="4299997"/>
            <a:ext cx="1351928" cy="39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Normal colon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epithelial cells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6447528" y="2752408"/>
            <a:ext cx="1253765" cy="79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68288" algn="l"/>
              </a:tabLst>
            </a:pP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	Loss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of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tumor-suppressor</a:t>
            </a:r>
            <a:br>
              <a:rPr lang="en-US" sz="13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gene </a:t>
            </a:r>
            <a:r>
              <a:rPr lang="en-US" sz="1300" i="1" dirty="0" smtClean="0">
                <a:solidFill>
                  <a:srgbClr val="000000"/>
                </a:solidFill>
                <a:latin typeface="Arial" charset="0"/>
              </a:rPr>
              <a:t>p53</a:t>
            </a:r>
            <a:endParaRPr lang="en-US" sz="13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473" y="4998027"/>
            <a:ext cx="18703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0" hangingPunct="0"/>
            <a:endParaRPr lang="en-US" b="1" dirty="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Routine screening for some cancers, such as colorectal cancer, is recommended</a:t>
            </a:r>
          </a:p>
          <a:p>
            <a:r>
              <a:rPr lang="en-CA" smtClean="0"/>
              <a:t>In such cases, any suspicious polyps may be removed before cancer progresses</a:t>
            </a:r>
          </a:p>
          <a:p>
            <a:r>
              <a:rPr lang="en-CA" smtClean="0"/>
              <a:t>Breast cancer is a heterogeneous disease that is the commonest form of cancer in women in the United States</a:t>
            </a:r>
          </a:p>
          <a:p>
            <a:r>
              <a:rPr lang="en-CA" smtClean="0"/>
              <a:t>A genomics approach to profiling breast tumors has identified four major types of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36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Inherited Predisposition and Environmental Factors Contributing to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Individuals can inherit oncogenes or mutant alleles of tumor-suppressor genes</a:t>
            </a:r>
          </a:p>
          <a:p>
            <a:r>
              <a:rPr lang="en-US" dirty="0" smtClean="0"/>
              <a:t>Inherited mutations in the tumor-suppressor gene </a:t>
            </a:r>
            <a:r>
              <a:rPr lang="en-US" i="1" dirty="0" smtClean="0"/>
              <a:t>adenomatous polyposis coli</a:t>
            </a:r>
            <a:r>
              <a:rPr lang="en-US" dirty="0" smtClean="0"/>
              <a:t> are common in individuals with colorectal cancer</a:t>
            </a:r>
          </a:p>
          <a:p>
            <a:r>
              <a:rPr lang="en-US" dirty="0" smtClean="0"/>
              <a:t>Mutations in the </a:t>
            </a:r>
            <a:r>
              <a:rPr lang="en-US" i="1" dirty="0" smtClean="0"/>
              <a:t>BRCA1</a:t>
            </a:r>
            <a:r>
              <a:rPr lang="en-US" dirty="0" smtClean="0"/>
              <a:t> or </a:t>
            </a:r>
            <a:r>
              <a:rPr lang="en-US" i="1" dirty="0" smtClean="0"/>
              <a:t>BRCA2</a:t>
            </a:r>
            <a:r>
              <a:rPr lang="en-US" dirty="0" smtClean="0"/>
              <a:t> gene are found in at least half of inherited breast cancers, and tests using DNA sequencing can detect these mutations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9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lac</a:t>
            </a:r>
            <a:r>
              <a:rPr lang="en-US" dirty="0" smtClean="0"/>
              <a:t> operon is an inducible operon and contains genes that code for enzymes used in the hydrolysis and metabolism of lactose</a:t>
            </a:r>
          </a:p>
          <a:p>
            <a:r>
              <a:rPr lang="en-US" dirty="0" smtClean="0"/>
              <a:t>By itself, the </a:t>
            </a:r>
            <a:r>
              <a:rPr lang="en-US" i="1" dirty="0" smtClean="0"/>
              <a:t>lac</a:t>
            </a:r>
            <a:r>
              <a:rPr lang="en-US" dirty="0" smtClean="0"/>
              <a:t> repressor is active and switches the </a:t>
            </a:r>
            <a:r>
              <a:rPr lang="en-US" i="1" dirty="0" smtClean="0"/>
              <a:t>lac</a:t>
            </a:r>
            <a:r>
              <a:rPr lang="en-US" dirty="0" smtClean="0"/>
              <a:t> operon off</a:t>
            </a:r>
          </a:p>
          <a:p>
            <a:r>
              <a:rPr lang="en-US" dirty="0" smtClean="0"/>
              <a:t>A molecule called an </a:t>
            </a:r>
            <a:r>
              <a:rPr lang="en-US" b="1" dirty="0" smtClean="0"/>
              <a:t>inducer</a:t>
            </a:r>
            <a:r>
              <a:rPr lang="en-US" dirty="0" smtClean="0"/>
              <a:t> inactivates the repressor to turn the </a:t>
            </a:r>
            <a:r>
              <a:rPr lang="en-US" i="1" dirty="0" smtClean="0"/>
              <a:t>lac</a:t>
            </a:r>
            <a:r>
              <a:rPr lang="en-US" dirty="0" smtClean="0"/>
              <a:t> operon on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00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Role of Viruses in </a:t>
            </a:r>
            <a:r>
              <a:rPr lang="en-US" dirty="0" smtClean="0"/>
              <a:t>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number of tumor viruses can also cause cancer in humans and animals</a:t>
            </a:r>
          </a:p>
          <a:p>
            <a:r>
              <a:rPr lang="en-US" dirty="0" smtClean="0"/>
              <a:t>Viruses can interfere with normal gene regulation in several ways if they integrate into the DNA of</a:t>
            </a:r>
            <a:br>
              <a:rPr lang="en-US" dirty="0" smtClean="0"/>
            </a:br>
            <a:r>
              <a:rPr lang="en-US" dirty="0" smtClean="0"/>
              <a:t>a cell</a:t>
            </a:r>
          </a:p>
          <a:p>
            <a:r>
              <a:rPr lang="en-US" dirty="0" smtClean="0"/>
              <a:t>Viruses are powerful biological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75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8_UN09_Summary_C2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1554480" y="137160"/>
            <a:ext cx="6035040" cy="641604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18.UN09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136514" y="2747310"/>
            <a:ext cx="1487219" cy="16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CHROMATIN MODIFICATION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2407449" y="3196437"/>
            <a:ext cx="961352" cy="18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TRANSCRIPTION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365116" y="3636702"/>
            <a:ext cx="1078661" cy="16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RNA PROCESSING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907918" y="4280174"/>
            <a:ext cx="848088" cy="28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mRNA</a:t>
            </a:r>
            <a:br>
              <a:rPr lang="en-US" sz="8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DEGRADATION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2881586" y="4271706"/>
            <a:ext cx="807637" cy="12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TRANSLATION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627587" y="4703507"/>
            <a:ext cx="1236421" cy="27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PROTEIN PROCESSING</a:t>
            </a:r>
            <a:br>
              <a:rPr lang="en-US" sz="8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800" dirty="0" smtClean="0">
                <a:solidFill>
                  <a:srgbClr val="FFFFFF"/>
                </a:solidFill>
                <a:latin typeface="Arial" charset="0"/>
              </a:rPr>
              <a:t>AND DEGRADATION</a:t>
            </a:r>
            <a:endParaRPr lang="en-US" sz="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704700" y="173440"/>
            <a:ext cx="1927493" cy="21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Chromatin modification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311508" y="173441"/>
            <a:ext cx="1250159" cy="2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Transcription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192976" y="3373838"/>
            <a:ext cx="1199358" cy="22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RNA processing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890972" y="5304239"/>
            <a:ext cx="1775092" cy="27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mRNA degradation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413108" y="4948640"/>
            <a:ext cx="1046959" cy="24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Translation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354779" y="5820706"/>
            <a:ext cx="3070489" cy="26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Protein processing and degradation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" name="Right Brace 3"/>
          <p:cNvSpPr/>
          <p:nvPr/>
        </p:nvSpPr>
        <p:spPr bwMode="auto">
          <a:xfrm rot="16200000">
            <a:off x="6582540" y="2631779"/>
            <a:ext cx="76200" cy="434506"/>
          </a:xfrm>
          <a:prstGeom prst="rightBrace">
            <a:avLst>
              <a:gd name="adj1" fmla="val 3378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6" name="Right Brace 25"/>
          <p:cNvSpPr/>
          <p:nvPr/>
        </p:nvSpPr>
        <p:spPr bwMode="auto">
          <a:xfrm rot="16200000">
            <a:off x="4915136" y="2527534"/>
            <a:ext cx="76198" cy="628180"/>
          </a:xfrm>
          <a:prstGeom prst="rightBrace">
            <a:avLst>
              <a:gd name="adj1" fmla="val 3378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1794935" y="5583838"/>
            <a:ext cx="1927493" cy="93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Each mRNA has a</a:t>
            </a:r>
            <a:b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 life span,</a:t>
            </a:r>
            <a:b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determined in part by</a:t>
            </a:r>
            <a:b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in the 5′ and 3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′</a:t>
            </a:r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UTRs.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284136" y="441683"/>
            <a:ext cx="3115733" cy="18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Regulation of transcription initiation: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DNA control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elements in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enhancers bind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specific </a:t>
            </a:r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tran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-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scription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 factors.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Bending of the DNA enables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activators to contact proteins at the promoter,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initiating transcription.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284135" y="2146177"/>
            <a:ext cx="1583265" cy="1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Coordinate regulation: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453468" y="2434042"/>
            <a:ext cx="1303865" cy="31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liver-specific genes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6036736" y="2442511"/>
            <a:ext cx="1346198" cy="32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Enhancer for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lens-specific genes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309538" y="3636312"/>
            <a:ext cx="1879598" cy="20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Alternative RNA splicing: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318002" y="3966510"/>
            <a:ext cx="838199" cy="32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Primary RNA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transcript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318002" y="4508379"/>
            <a:ext cx="457199" cy="1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mRNA</a:t>
            </a: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5833537" y="4516845"/>
            <a:ext cx="296332" cy="1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OR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4284136" y="5219577"/>
            <a:ext cx="3107265" cy="29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Initiation of translation can be controlled via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regulation of initiation factors.</a:t>
            </a: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284135" y="6100111"/>
            <a:ext cx="2912532" cy="34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Protein processing and degradation are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subject to regulation.</a:t>
            </a: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1679301" y="469973"/>
            <a:ext cx="1927493" cy="183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Genes in highly compacted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chromatin are generally not </a:t>
            </a:r>
            <a:br>
              <a:rPr lang="en-US" sz="11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transcribed.</a:t>
            </a:r>
          </a:p>
          <a:p>
            <a:pPr eaLnBrk="0" hangingPunct="0">
              <a:spcBef>
                <a:spcPts val="600"/>
              </a:spcBef>
            </a:pP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Histone acetylation</a:t>
            </a:r>
          </a:p>
          <a:p>
            <a:pPr eaLnBrk="0" hangingPunct="0"/>
            <a:r>
              <a:rPr lang="en-US" sz="1100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eems to loosen</a:t>
            </a:r>
          </a:p>
          <a:p>
            <a:pPr eaLnBrk="0" hangingPunct="0"/>
            <a:r>
              <a:rPr lang="en-US" sz="1100" dirty="0">
                <a:solidFill>
                  <a:srgbClr val="000000"/>
                </a:solidFill>
                <a:latin typeface="Arial" charset="0"/>
              </a:rPr>
              <a:t>c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hromatin structure, </a:t>
            </a:r>
          </a:p>
          <a:p>
            <a:pPr eaLnBrk="0" hangingPunct="0"/>
            <a:r>
              <a:rPr lang="en-US" sz="11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nhancing transcription.</a:t>
            </a:r>
          </a:p>
          <a:p>
            <a:pPr eaLnBrk="0" hangingPunct="0">
              <a:spcBef>
                <a:spcPts val="600"/>
              </a:spcBef>
            </a:pP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• DNA methylation generally</a:t>
            </a:r>
          </a:p>
          <a:p>
            <a:pPr eaLnBrk="0" hangingPunct="0"/>
            <a:r>
              <a:rPr lang="en-US" sz="1100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educes </a:t>
            </a:r>
            <a:r>
              <a:rPr lang="en-US" sz="1100" dirty="0" err="1" smtClean="0">
                <a:solidFill>
                  <a:srgbClr val="000000"/>
                </a:solidFill>
                <a:latin typeface="Arial" charset="0"/>
              </a:rPr>
              <a:t>transcripton</a:t>
            </a:r>
            <a:r>
              <a:rPr lang="en-US" sz="1100" dirty="0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eaLnBrk="0" hangingPunct="0"/>
            <a:endParaRPr lang="en-US" sz="11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75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9218" descr="18_04_LacOperon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1"/>
          <a:stretch/>
        </p:blipFill>
        <p:spPr>
          <a:xfrm>
            <a:off x="1039368" y="176040"/>
            <a:ext cx="7065264" cy="642034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18.4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876424" y="466948"/>
            <a:ext cx="185502" cy="2996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2929718" y="1461557"/>
            <a:ext cx="139665" cy="3053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3066135" y="3923632"/>
            <a:ext cx="74704" cy="1104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eft Brace 8"/>
          <p:cNvSpPr/>
          <p:nvPr/>
        </p:nvSpPr>
        <p:spPr bwMode="auto">
          <a:xfrm rot="5400000">
            <a:off x="3014977" y="-226629"/>
            <a:ext cx="141292" cy="1351178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4066526" y="636534"/>
            <a:ext cx="64961" cy="1169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2766717" y="188006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Promoter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075171" y="475069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512731" y="189361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Regulatory 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gene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093175" y="1478802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1524885" y="1674683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15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15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2379905" y="1353494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15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15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Left Brace 20"/>
          <p:cNvSpPr/>
          <p:nvPr/>
        </p:nvSpPr>
        <p:spPr bwMode="auto">
          <a:xfrm rot="5400000">
            <a:off x="4878909" y="786796"/>
            <a:ext cx="141292" cy="5128221"/>
          </a:xfrm>
          <a:prstGeom prst="leftBrace">
            <a:avLst>
              <a:gd name="adj1" fmla="val 2902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 eaLnBrk="0" hangingPunct="0"/>
            <a:endParaRPr lang="en-US" b="1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901493" y="453588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Operator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2575075" y="1705580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618535" y="2304340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Active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579042" y="990925"/>
            <a:ext cx="520207" cy="54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No 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RNA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made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534071" y="757797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i="1" dirty="0" err="1" smtClean="0">
                <a:solidFill>
                  <a:srgbClr val="000000"/>
                </a:solidFill>
                <a:latin typeface="Arial" charset="0"/>
              </a:rPr>
              <a:t>IacZ</a:t>
            </a:r>
            <a:endParaRPr lang="en-US" sz="115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632392" y="3621232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i="1" dirty="0" err="1" smtClean="0">
                <a:solidFill>
                  <a:srgbClr val="000000"/>
                </a:solidFill>
                <a:latin typeface="Arial" charset="0"/>
              </a:rPr>
              <a:t>lacZ</a:t>
            </a:r>
            <a:endParaRPr lang="en-US" sz="115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5680250" y="3621231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i="1" dirty="0" err="1" smtClean="0">
                <a:solidFill>
                  <a:srgbClr val="000000"/>
                </a:solidFill>
                <a:latin typeface="Arial" charset="0"/>
              </a:rPr>
              <a:t>lacY</a:t>
            </a:r>
            <a:endParaRPr lang="en-US" sz="115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6945404" y="3616401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i="1" dirty="0" err="1" smtClean="0">
                <a:solidFill>
                  <a:srgbClr val="000000"/>
                </a:solidFill>
                <a:latin typeface="Arial" charset="0"/>
              </a:rPr>
              <a:t>lacA</a:t>
            </a:r>
            <a:endParaRPr lang="en-US" sz="115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1059373" y="2739088"/>
            <a:ext cx="3568190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(a) Lactose absent, repressor active, operon off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1073860" y="6379947"/>
            <a:ext cx="381774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(b) Lactose present, repressor inactive, operon on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1520057" y="4557434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15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15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2379906" y="4241072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15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′</a:t>
            </a:r>
            <a:endParaRPr lang="en-US" sz="1150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1080000" y="3338986"/>
            <a:ext cx="375804" cy="1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480954" y="3090073"/>
            <a:ext cx="867428" cy="21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i="1" dirty="0" smtClean="0">
                <a:solidFill>
                  <a:srgbClr val="000000"/>
                </a:solidFill>
                <a:latin typeface="Arial" charset="0"/>
              </a:rPr>
              <a:t>lac</a:t>
            </a: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 operon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584733" y="4028197"/>
            <a:ext cx="1283163" cy="20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RNA</a:t>
            </a:r>
            <a:r>
              <a:rPr lang="en-US" sz="11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3887550" y="4139098"/>
            <a:ext cx="886646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Start codon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298950" y="4318780"/>
            <a:ext cx="0" cy="1714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18" name="Straight Connector 9217"/>
          <p:cNvCxnSpPr/>
          <p:nvPr/>
        </p:nvCxnSpPr>
        <p:spPr bwMode="auto">
          <a:xfrm>
            <a:off x="5276850" y="4321955"/>
            <a:ext cx="0" cy="1587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4859100" y="4139098"/>
            <a:ext cx="886646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Stop codon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1081306" y="4362947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379905" y="4243571"/>
            <a:ext cx="230423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15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15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1087240" y="2309626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1081305" y="5247180"/>
            <a:ext cx="525698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Protein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3122991" y="5663241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Inactive</a:t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repressor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217933" y="5900619"/>
            <a:ext cx="916731" cy="3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err="1" smtClean="0">
                <a:solidFill>
                  <a:srgbClr val="000000"/>
                </a:solidFill>
                <a:latin typeface="Arial" charset="0"/>
              </a:rPr>
              <a:t>Allolactose</a:t>
            </a: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1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150" dirty="0" smtClean="0">
                <a:solidFill>
                  <a:srgbClr val="000000"/>
                </a:solidFill>
                <a:latin typeface="Arial" charset="0"/>
              </a:rPr>
              <a:t>(inducer)</a:t>
            </a:r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3205955" y="4493505"/>
            <a:ext cx="722865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>
                <a:solidFill>
                  <a:srgbClr val="000000"/>
                </a:solidFill>
                <a:latin typeface="Arial" charset="0"/>
              </a:rPr>
              <a:t>mRNA 5</a:t>
            </a:r>
            <a:r>
              <a:rPr lang="en-US" sz="1150" dirty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</a:p>
          <a:p>
            <a:pPr eaLnBrk="0" hangingPunct="0"/>
            <a:endParaRPr lang="en-US" sz="11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5692624" y="5306525"/>
            <a:ext cx="78221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err="1" smtClean="0">
                <a:solidFill>
                  <a:srgbClr val="FFFFFF"/>
                </a:solidFill>
                <a:latin typeface="Arial" charset="0"/>
              </a:rPr>
              <a:t>Permease</a:t>
            </a:r>
            <a:endParaRPr lang="en-US" sz="11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6799469" y="5296136"/>
            <a:ext cx="126886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err="1" smtClean="0">
                <a:solidFill>
                  <a:srgbClr val="FFFFFF"/>
                </a:solidFill>
                <a:latin typeface="Arial" charset="0"/>
              </a:rPr>
              <a:t>Transacetylase</a:t>
            </a:r>
            <a:endParaRPr lang="en-US" sz="11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4139214" y="5312461"/>
            <a:ext cx="1268864" cy="1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50" dirty="0" smtClean="0">
                <a:solidFill>
                  <a:srgbClr val="FFFFFF"/>
                </a:solidFill>
                <a:latin typeface="Symbol Std"/>
                <a:cs typeface="Symbol Std"/>
              </a:rPr>
              <a:t>β</a:t>
            </a:r>
            <a:r>
              <a:rPr lang="en-US" sz="1150" dirty="0" smtClean="0">
                <a:solidFill>
                  <a:srgbClr val="FFFFFF"/>
                </a:solidFill>
                <a:latin typeface="Arial" charset="0"/>
              </a:rPr>
              <a:t>-</a:t>
            </a:r>
            <a:r>
              <a:rPr lang="en-US" sz="1150" dirty="0" err="1" smtClean="0">
                <a:solidFill>
                  <a:srgbClr val="FFFFFF"/>
                </a:solidFill>
                <a:latin typeface="Arial" charset="0"/>
              </a:rPr>
              <a:t>Galactosidase</a:t>
            </a:r>
            <a:endParaRPr lang="en-US" sz="115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9222" name="Group 9221"/>
          <p:cNvGrpSpPr/>
          <p:nvPr/>
        </p:nvGrpSpPr>
        <p:grpSpPr>
          <a:xfrm>
            <a:off x="1902449" y="757248"/>
            <a:ext cx="1096028" cy="211342"/>
            <a:chOff x="1902449" y="718368"/>
            <a:chExt cx="1096028" cy="211342"/>
          </a:xfrm>
        </p:grpSpPr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1902449" y="718368"/>
              <a:ext cx="281951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150" i="1" spc="600" dirty="0" smtClean="0">
                  <a:solidFill>
                    <a:srgbClr val="FFFFFF"/>
                  </a:solidFill>
                  <a:latin typeface="Arial" charset="0"/>
                </a:rPr>
                <a:t>lac</a:t>
              </a:r>
              <a:endParaRPr lang="en-US" sz="115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2131049" y="718368"/>
              <a:ext cx="86742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150" i="1" spc="600" dirty="0" smtClean="0">
                  <a:solidFill>
                    <a:srgbClr val="FFFFFF"/>
                  </a:solidFill>
                  <a:latin typeface="Times New Roman"/>
                  <a:cs typeface="Times New Roman"/>
                </a:rPr>
                <a:t>I</a:t>
              </a:r>
              <a:endParaRPr lang="en-US" sz="115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880224" y="3617797"/>
            <a:ext cx="1096028" cy="211342"/>
            <a:chOff x="1902449" y="718368"/>
            <a:chExt cx="1096028" cy="211342"/>
          </a:xfrm>
        </p:grpSpPr>
        <p:sp>
          <p:nvSpPr>
            <p:cNvPr id="65" name="Text Box 31"/>
            <p:cNvSpPr txBox="1">
              <a:spLocks noChangeArrowheads="1"/>
            </p:cNvSpPr>
            <p:nvPr/>
          </p:nvSpPr>
          <p:spPr bwMode="auto">
            <a:xfrm>
              <a:off x="1902449" y="718368"/>
              <a:ext cx="281951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150" i="1" spc="600" dirty="0" smtClean="0">
                  <a:solidFill>
                    <a:srgbClr val="FFFFFF"/>
                  </a:solidFill>
                  <a:latin typeface="Arial" charset="0"/>
                </a:rPr>
                <a:t>lac</a:t>
              </a:r>
              <a:endParaRPr lang="en-US" sz="115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6" name="Text Box 31"/>
            <p:cNvSpPr txBox="1">
              <a:spLocks noChangeArrowheads="1"/>
            </p:cNvSpPr>
            <p:nvPr/>
          </p:nvSpPr>
          <p:spPr bwMode="auto">
            <a:xfrm>
              <a:off x="2131049" y="718368"/>
              <a:ext cx="867428" cy="21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150" i="1" spc="600" dirty="0" smtClean="0">
                  <a:solidFill>
                    <a:srgbClr val="FFFFFF"/>
                  </a:solidFill>
                  <a:latin typeface="Times New Roman"/>
                  <a:cs typeface="Times New Roman"/>
                </a:rPr>
                <a:t>I</a:t>
              </a:r>
              <a:endParaRPr lang="en-US" sz="1150" i="1" spc="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1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Campbell_Lecture_Template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6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6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8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Campbell_Lecture_Template</Template>
  <TotalTime>4087</TotalTime>
  <Words>3046</Words>
  <Application>Microsoft Office PowerPoint</Application>
  <PresentationFormat>On-screen Show (4:3)</PresentationFormat>
  <Paragraphs>678</Paragraphs>
  <Slides>82</Slides>
  <Notes>42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27</vt:i4>
      </vt:variant>
      <vt:variant>
        <vt:lpstr>Slide Titles</vt:lpstr>
      </vt:variant>
      <vt:variant>
        <vt:i4>82</vt:i4>
      </vt:variant>
    </vt:vector>
  </HeadingPairs>
  <TitlesOfParts>
    <vt:vector size="119" baseType="lpstr">
      <vt:lpstr>ＭＳ Ｐゴシック</vt:lpstr>
      <vt:lpstr>Arial</vt:lpstr>
      <vt:lpstr>Geneva</vt:lpstr>
      <vt:lpstr>Symbol</vt:lpstr>
      <vt:lpstr>Symbol Std</vt:lpstr>
      <vt:lpstr>Tahoma</vt:lpstr>
      <vt:lpstr>Times</vt:lpstr>
      <vt:lpstr>Times New Roman</vt:lpstr>
      <vt:lpstr>Wingdings</vt:lpstr>
      <vt:lpstr>ヒラギノ角ゴ Pro W3</vt:lpstr>
      <vt:lpstr>Campbell_Lecture_Template</vt:lpstr>
      <vt:lpstr>2_Blank</vt:lpstr>
      <vt:lpstr>6_Blank</vt:lpstr>
      <vt:lpstr>7_Blank</vt:lpstr>
      <vt:lpstr>8_Blank</vt:lpstr>
      <vt:lpstr>9_Blank</vt:lpstr>
      <vt:lpstr>12_Blank</vt:lpstr>
      <vt:lpstr>13_Blank</vt:lpstr>
      <vt:lpstr>14_Blank</vt:lpstr>
      <vt:lpstr>15_Blank</vt:lpstr>
      <vt:lpstr>16_Blank</vt:lpstr>
      <vt:lpstr>21_Blank</vt:lpstr>
      <vt:lpstr>22_Blank</vt:lpstr>
      <vt:lpstr>23_Blank</vt:lpstr>
      <vt:lpstr>24_Blank</vt:lpstr>
      <vt:lpstr>25_Blank</vt:lpstr>
      <vt:lpstr>26_Blank</vt:lpstr>
      <vt:lpstr>27_Blank</vt:lpstr>
      <vt:lpstr>28_Blank</vt:lpstr>
      <vt:lpstr>29_Blank</vt:lpstr>
      <vt:lpstr>31_Blank</vt:lpstr>
      <vt:lpstr>32_Blank</vt:lpstr>
      <vt:lpstr>33_Blank</vt:lpstr>
      <vt:lpstr>52_Blank</vt:lpstr>
      <vt:lpstr>61_Blank</vt:lpstr>
      <vt:lpstr>67_Blank</vt:lpstr>
      <vt:lpstr>82_Blank</vt:lpstr>
      <vt:lpstr>PowerPoint Presentation</vt:lpstr>
      <vt:lpstr>Differential Expression of Genes</vt:lpstr>
      <vt:lpstr>Concept 18.1: Bacteria often respond to environmental change by regulating transcription</vt:lpstr>
      <vt:lpstr>Figure 18.2</vt:lpstr>
      <vt:lpstr>Operons: The Basic Concept</vt:lpstr>
      <vt:lpstr> </vt:lpstr>
      <vt:lpstr> </vt:lpstr>
      <vt:lpstr> </vt:lpstr>
      <vt:lpstr>Figure 18.4</vt:lpstr>
      <vt:lpstr>Figure 18.4a</vt:lpstr>
      <vt:lpstr>Figure 18.4b</vt:lpstr>
      <vt:lpstr> </vt:lpstr>
      <vt:lpstr>Positive Gene Regulation</vt:lpstr>
      <vt:lpstr> </vt:lpstr>
      <vt:lpstr>Figure 18.5</vt:lpstr>
      <vt:lpstr>Concept 18.2: Eukaryotic gene expression is regulated at many stages</vt:lpstr>
      <vt:lpstr>Differential Gene Expression</vt:lpstr>
      <vt:lpstr>Figure 18.6</vt:lpstr>
      <vt:lpstr>Figure 18.6a</vt:lpstr>
      <vt:lpstr>Figure 18.6b</vt:lpstr>
      <vt:lpstr>Animation: Protein Degradation</vt:lpstr>
      <vt:lpstr>Animation: Protein Processing</vt:lpstr>
      <vt:lpstr>Animation: Blocking Translation</vt:lpstr>
      <vt:lpstr>Regulation of Chromatin Structure</vt:lpstr>
      <vt:lpstr>Histone Modifications and DNA Methylation</vt:lpstr>
      <vt:lpstr>Figure 18.7</vt:lpstr>
      <vt:lpstr> </vt:lpstr>
      <vt:lpstr>Epigenetic Inheritance</vt:lpstr>
      <vt:lpstr>Regulation of Transcription Initiation</vt:lpstr>
      <vt:lpstr>Organization of a Typical Eukaryotic Gene</vt:lpstr>
      <vt:lpstr>Figure 18.8</vt:lpstr>
      <vt:lpstr>The Roles of Transcription Factors</vt:lpstr>
      <vt:lpstr> </vt:lpstr>
      <vt:lpstr>Figure 18.9</vt:lpstr>
      <vt:lpstr> </vt:lpstr>
      <vt:lpstr>Figure 18.10-1</vt:lpstr>
      <vt:lpstr>Figure 18.10-2</vt:lpstr>
      <vt:lpstr>Figure 18.10-3</vt:lpstr>
      <vt:lpstr>Animation: Initiation of Transcription</vt:lpstr>
      <vt:lpstr> </vt:lpstr>
      <vt:lpstr> </vt:lpstr>
      <vt:lpstr>Figure 18.11</vt:lpstr>
      <vt:lpstr>Figure 18.11a</vt:lpstr>
      <vt:lpstr>Figure 18.11b</vt:lpstr>
      <vt:lpstr>Figure 18.11c</vt:lpstr>
      <vt:lpstr>Coordinately Controlled Genes in Eukaryotes</vt:lpstr>
      <vt:lpstr>Nuclear Architecture and Gene Expression</vt:lpstr>
      <vt:lpstr>Figure 18.12</vt:lpstr>
      <vt:lpstr>Mechanisms of Post-Transcriptional Regulation</vt:lpstr>
      <vt:lpstr>RNA Processing</vt:lpstr>
      <vt:lpstr>Figure 18.13</vt:lpstr>
      <vt:lpstr>Animation: RNA Processing</vt:lpstr>
      <vt:lpstr>Initiation of Translation and mRNA Degradation</vt:lpstr>
      <vt:lpstr> </vt:lpstr>
      <vt:lpstr>Protein Processing and Degradation</vt:lpstr>
      <vt:lpstr>Animation: mRNA Degradation</vt:lpstr>
      <vt:lpstr>Concept 18.3: Noncoding RNAs play multiple roles in controlling gene expression</vt:lpstr>
      <vt:lpstr>Effects on mRNAs by MicroRNAs and Small Interfering RNAs</vt:lpstr>
      <vt:lpstr>Figure 18.14</vt:lpstr>
      <vt:lpstr> </vt:lpstr>
      <vt:lpstr>Chromatin Remodeling by ncRNAs</vt:lpstr>
      <vt:lpstr>Figure 18.15</vt:lpstr>
      <vt:lpstr> </vt:lpstr>
      <vt:lpstr>The Evolutionary Significance of Small ncRNAs</vt:lpstr>
      <vt:lpstr>Concept 18.4: A program of differential gene expression leads to the different cell types in a multicellular organism</vt:lpstr>
      <vt:lpstr>Genetic Analysis of Early Development: Scientific Inquiry</vt:lpstr>
      <vt:lpstr>Figure 18.20</vt:lpstr>
      <vt:lpstr> </vt:lpstr>
      <vt:lpstr>Axis Establishment</vt:lpstr>
      <vt:lpstr>Concept 18.5: Cancer results from genetic changes that affect cell cycle control</vt:lpstr>
      <vt:lpstr>Types of Genes Associated with Cancer</vt:lpstr>
      <vt:lpstr> </vt:lpstr>
      <vt:lpstr> </vt:lpstr>
      <vt:lpstr>Figure 18.23</vt:lpstr>
      <vt:lpstr>Tumor-Suppressor Genes</vt:lpstr>
      <vt:lpstr>The Multistep Model of Cancer Development</vt:lpstr>
      <vt:lpstr>Figure 18.26</vt:lpstr>
      <vt:lpstr> </vt:lpstr>
      <vt:lpstr>Inherited Predisposition and Environmental Factors Contributing to Cancer</vt:lpstr>
      <vt:lpstr> The Role of Viruses in Cancer</vt:lpstr>
      <vt:lpstr>Figure 18.UN09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Anderson, Rodney</cp:lastModifiedBy>
  <cp:revision>481</cp:revision>
  <cp:lastPrinted>2005-03-24T12:52:04Z</cp:lastPrinted>
  <dcterms:created xsi:type="dcterms:W3CDTF">2010-10-31T21:38:30Z</dcterms:created>
  <dcterms:modified xsi:type="dcterms:W3CDTF">2016-10-20T13:39:40Z</dcterms:modified>
</cp:coreProperties>
</file>